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300" r:id="rId3"/>
    <p:sldId id="312" r:id="rId4"/>
    <p:sldId id="265" r:id="rId5"/>
    <p:sldId id="263" r:id="rId6"/>
    <p:sldId id="264" r:id="rId7"/>
    <p:sldId id="266" r:id="rId8"/>
    <p:sldId id="294" r:id="rId9"/>
    <p:sldId id="293" r:id="rId10"/>
    <p:sldId id="313" r:id="rId11"/>
    <p:sldId id="268" r:id="rId12"/>
    <p:sldId id="304" r:id="rId13"/>
    <p:sldId id="270" r:id="rId14"/>
    <p:sldId id="271" r:id="rId15"/>
    <p:sldId id="314" r:id="rId16"/>
    <p:sldId id="272" r:id="rId17"/>
    <p:sldId id="273" r:id="rId18"/>
    <p:sldId id="274" r:id="rId19"/>
    <p:sldId id="275" r:id="rId20"/>
    <p:sldId id="282" r:id="rId21"/>
    <p:sldId id="299" r:id="rId22"/>
    <p:sldId id="277" r:id="rId23"/>
    <p:sldId id="279" r:id="rId24"/>
    <p:sldId id="280" r:id="rId25"/>
    <p:sldId id="287" r:id="rId26"/>
    <p:sldId id="261" r:id="rId27"/>
  </p:sldIdLst>
  <p:sldSz cx="9906000" cy="6858000" type="A4"/>
  <p:notesSz cx="9928225" cy="67976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nmb" initials="g" lastIdx="12" clrIdx="0"/>
  <p:cmAuthor id="1" name="Андрей Г. Бутов" initials="АГБ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39"/>
    <a:srgbClr val="007A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25" autoAdjust="0"/>
    <p:restoredTop sz="94660"/>
  </p:normalViewPr>
  <p:slideViewPr>
    <p:cSldViewPr snapToGrid="0" showGuides="1">
      <p:cViewPr varScale="1">
        <p:scale>
          <a:sx n="154" d="100"/>
          <a:sy n="154" d="100"/>
        </p:scale>
        <p:origin x="-2316" y="-90"/>
      </p:cViewPr>
      <p:guideLst>
        <p:guide orient="horz" pos="453"/>
        <p:guide orient="horz" pos="556"/>
        <p:guide orient="horz" pos="892"/>
        <p:guide orient="horz" pos="985"/>
        <p:guide orient="horz" pos="1325"/>
        <p:guide orient="horz" pos="1442"/>
        <p:guide orient="horz" pos="1781"/>
        <p:guide orient="horz" pos="1875"/>
        <p:guide orient="horz" pos="2142"/>
        <p:guide pos="235"/>
        <p:guide pos="341"/>
        <p:guide pos="952"/>
        <p:guide pos="1048"/>
        <p:guide pos="1660"/>
        <p:guide pos="1759"/>
        <p:guide pos="2367"/>
        <p:guide pos="2457"/>
        <p:guide pos="590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>
        <p:scale>
          <a:sx n="150" d="100"/>
          <a:sy n="150" d="100"/>
        </p:scale>
        <p:origin x="-72" y="-72"/>
      </p:cViewPr>
      <p:guideLst>
        <p:guide orient="horz" pos="2141"/>
        <p:guide pos="3127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Выплаты, млрд руб.</c:v>
                </c:pt>
              </c:strCache>
            </c:strRef>
          </c:tx>
          <c:spPr>
            <a:solidFill>
              <a:srgbClr val="009639"/>
            </a:solidFill>
          </c:spPr>
          <c:invertIfNegative val="0"/>
          <c:dLbls>
            <c:dLbl>
              <c:idx val="0"/>
              <c:layout>
                <c:manualLayout>
                  <c:x val="-5.6417489421720889E-3"/>
                  <c:y val="7.3027999625084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2313117066290597E-3"/>
                  <c:y val="7.30279996250846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6417489421720828E-3"/>
                  <c:y val="3.6513999812542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417489421720828E-3"/>
                  <c:y val="3.6513999812542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2314227646791094E-3"/>
                  <c:y val="1.4605599925016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417489421720828E-3"/>
                  <c:y val="1.0954199943762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6417489421720828E-3"/>
                  <c:y val="3.6513999812542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6417489421720828E-3"/>
                  <c:y val="3.6513999812542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64174894217197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64174894217218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66">
                <a:noFill/>
              </a:ln>
            </c:spPr>
            <c:txPr>
              <a:bodyPr/>
              <a:lstStyle/>
              <a:p>
                <a:pPr>
                  <a:defRPr sz="1300">
                    <a:solidFill>
                      <a:srgbClr val="00963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33.6</c:v>
                </c:pt>
                <c:pt idx="1">
                  <c:v>38.299999999999997</c:v>
                </c:pt>
                <c:pt idx="2">
                  <c:v>40.1</c:v>
                </c:pt>
                <c:pt idx="3">
                  <c:v>42.5</c:v>
                </c:pt>
                <c:pt idx="4">
                  <c:v>46.8</c:v>
                </c:pt>
                <c:pt idx="5">
                  <c:v>45.1</c:v>
                </c:pt>
                <c:pt idx="6">
                  <c:v>49.2</c:v>
                </c:pt>
                <c:pt idx="7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Премии, млрд руб.</c:v>
                </c:pt>
              </c:strCache>
            </c:strRef>
          </c:tx>
          <c:spPr>
            <a:solidFill>
              <a:srgbClr val="6CC24A"/>
            </a:solidFill>
          </c:spPr>
          <c:invertIfNegative val="0"/>
          <c:dLbls>
            <c:spPr>
              <a:noFill/>
              <a:ln w="25366">
                <a:noFill/>
              </a:ln>
            </c:spPr>
            <c:txPr>
              <a:bodyPr/>
              <a:lstStyle/>
              <a:p>
                <a:pPr>
                  <a:defRPr sz="1300">
                    <a:solidFill>
                      <a:srgbClr val="6CC24A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57.4</c:v>
                </c:pt>
                <c:pt idx="1">
                  <c:v>65.2</c:v>
                </c:pt>
                <c:pt idx="2">
                  <c:v>77.8</c:v>
                </c:pt>
                <c:pt idx="3">
                  <c:v>88.3</c:v>
                </c:pt>
                <c:pt idx="4">
                  <c:v>89.2</c:v>
                </c:pt>
                <c:pt idx="5">
                  <c:v>91.5</c:v>
                </c:pt>
                <c:pt idx="6">
                  <c:v>99.3</c:v>
                </c:pt>
                <c:pt idx="7">
                  <c:v>108.3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8296704"/>
        <c:axId val="48298240"/>
      </c:barChart>
      <c:catAx>
        <c:axId val="48296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298240"/>
        <c:crosses val="autoZero"/>
        <c:auto val="1"/>
        <c:lblAlgn val="ctr"/>
        <c:lblOffset val="100"/>
        <c:noMultiLvlLbl val="0"/>
      </c:catAx>
      <c:valAx>
        <c:axId val="48298240"/>
        <c:scaling>
          <c:orientation val="minMax"/>
        </c:scaling>
        <c:delete val="0"/>
        <c:axPos val="l"/>
        <c:majorGridlines>
          <c:spPr>
            <a:ln w="6342">
              <a:solidFill>
                <a:srgbClr val="6CACE4">
                  <a:lumMod val="20000"/>
                  <a:lumOff val="8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6342">
            <a:solidFill>
              <a:srgbClr val="6CACE4">
                <a:lumMod val="20000"/>
                <a:lumOff val="80000"/>
              </a:srgbClr>
            </a:solidFill>
          </a:ln>
        </c:spPr>
        <c:txPr>
          <a:bodyPr/>
          <a:lstStyle/>
          <a:p>
            <a:pPr>
              <a:defRPr sz="899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8296704"/>
        <c:crosses val="autoZero"/>
        <c:crossBetween val="between"/>
      </c:valAx>
      <c:spPr>
        <a:noFill/>
        <a:ln w="25366">
          <a:noFill/>
        </a:ln>
      </c:spPr>
    </c:plotArea>
    <c:legend>
      <c:legendPos val="b"/>
      <c:layout>
        <c:manualLayout>
          <c:xMode val="edge"/>
          <c:yMode val="edge"/>
          <c:x val="0.23063777148702336"/>
          <c:y val="0.9385496257412268"/>
          <c:w val="0.53435592454266478"/>
          <c:h val="5.8238067463789234E-2"/>
        </c:manualLayout>
      </c:layout>
      <c:overlay val="0"/>
      <c:txPr>
        <a:bodyPr/>
        <a:lstStyle/>
        <a:p>
          <a:pPr>
            <a:defRPr sz="899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средства, млрд руб.</c:v>
                </c:pt>
              </c:strCache>
            </c:strRef>
          </c:tx>
          <c:spPr>
            <a:solidFill>
              <a:srgbClr val="009639"/>
            </a:solidFill>
          </c:spPr>
          <c:invertIfNegative val="0"/>
          <c:dLbls>
            <c:dLbl>
              <c:idx val="0"/>
              <c:layout>
                <c:manualLayout>
                  <c:x val="-1.0377326836998652E-2"/>
                  <c:y val="1.09541182718729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8208744710860388E-3"/>
                  <c:y val="3.651399981254232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653945645784577E-2"/>
                  <c:y val="1.23919920567113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1008693396619038E-3"/>
                  <c:y val="5.86510263929618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0521861777150885E-3"/>
                  <c:y val="1.0954199943762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3198180148754965E-2"/>
                  <c:y val="8.797653958944282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258751952675091E-2"/>
                  <c:y val="1.24490267162352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1.0343086909759578E-16"/>
                  <c:y val="1.4605599925016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641748942172186E-3"/>
                  <c:y val="1.46055999250169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300">
                    <a:solidFill>
                      <a:srgbClr val="009639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12.8</c:v>
                </c:pt>
                <c:pt idx="1">
                  <c:v>15</c:v>
                </c:pt>
                <c:pt idx="2">
                  <c:v>17.8</c:v>
                </c:pt>
                <c:pt idx="3">
                  <c:v>26.3</c:v>
                </c:pt>
                <c:pt idx="4">
                  <c:v>61</c:v>
                </c:pt>
                <c:pt idx="5">
                  <c:v>80</c:v>
                </c:pt>
                <c:pt idx="6">
                  <c:v>98.6</c:v>
                </c:pt>
                <c:pt idx="7">
                  <c:v>100.97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Страховые резервы, млрд руб.</c:v>
                </c:pt>
              </c:strCache>
            </c:strRef>
          </c:tx>
          <c:spPr>
            <a:solidFill>
              <a:srgbClr val="6CC24A"/>
            </a:solidFill>
          </c:spPr>
          <c:invertIfNegative val="0"/>
          <c:dLbls>
            <c:dLbl>
              <c:idx val="6"/>
              <c:layout>
                <c:manualLayout>
                  <c:x val="-4.0973108090930615E-3"/>
                  <c:y val="-5.8651026392961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486554045465307E-3"/>
                  <c:y val="8.79765395894428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1.09541999437627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18">
                <a:noFill/>
              </a:ln>
            </c:spPr>
            <c:txPr>
              <a:bodyPr/>
              <a:lstStyle/>
              <a:p>
                <a:pPr>
                  <a:defRPr sz="1300">
                    <a:solidFill>
                      <a:srgbClr val="6CC24A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39.799999999999997</c:v>
                </c:pt>
                <c:pt idx="1">
                  <c:v>46.8</c:v>
                </c:pt>
                <c:pt idx="2">
                  <c:v>54.6</c:v>
                </c:pt>
                <c:pt idx="3">
                  <c:v>59.6</c:v>
                </c:pt>
                <c:pt idx="4">
                  <c:v>77.3</c:v>
                </c:pt>
                <c:pt idx="5">
                  <c:v>83.9</c:v>
                </c:pt>
                <c:pt idx="6">
                  <c:v>103.4</c:v>
                </c:pt>
                <c:pt idx="7">
                  <c:v>116.96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9044096"/>
        <c:axId val="49058176"/>
      </c:barChart>
      <c:catAx>
        <c:axId val="49044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58176"/>
        <c:crosses val="autoZero"/>
        <c:auto val="1"/>
        <c:lblAlgn val="ctr"/>
        <c:lblOffset val="100"/>
        <c:noMultiLvlLbl val="0"/>
      </c:catAx>
      <c:valAx>
        <c:axId val="49058176"/>
        <c:scaling>
          <c:orientation val="minMax"/>
        </c:scaling>
        <c:delete val="0"/>
        <c:axPos val="l"/>
        <c:majorGridlines>
          <c:spPr>
            <a:ln w="6355">
              <a:solidFill>
                <a:srgbClr val="6CACE4">
                  <a:lumMod val="20000"/>
                  <a:lumOff val="80000"/>
                </a:srgb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 w="6355">
            <a:solidFill>
              <a:srgbClr val="6CACE4">
                <a:lumMod val="20000"/>
                <a:lumOff val="80000"/>
              </a:srgbClr>
            </a:solidFill>
          </a:ln>
        </c:spPr>
        <c:txPr>
          <a:bodyPr/>
          <a:lstStyle/>
          <a:p>
            <a:pPr>
              <a:defRPr sz="90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49044096"/>
        <c:crosses val="autoZero"/>
        <c:crossBetween val="between"/>
      </c:valAx>
      <c:spPr>
        <a:ln w="3177">
          <a:solidFill>
            <a:srgbClr val="6CACE4">
              <a:lumMod val="20000"/>
              <a:lumOff val="80000"/>
            </a:srgbClr>
          </a:solidFill>
        </a:ln>
      </c:spPr>
    </c:plotArea>
    <c:legend>
      <c:legendPos val="b"/>
      <c:layout>
        <c:manualLayout>
          <c:xMode val="edge"/>
          <c:yMode val="edge"/>
          <c:x val="0.18364513403883484"/>
          <c:y val="0.94176180525764686"/>
          <c:w val="0.66156113163987185"/>
          <c:h val="5.8238194742353144E-2"/>
        </c:manualLayout>
      </c:layout>
      <c:overlay val="0"/>
      <c:txPr>
        <a:bodyPr/>
        <a:lstStyle/>
        <a:p>
          <a:pPr>
            <a:defRPr sz="90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1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91C2DB4-CCD1-4CA0-81E4-8F599A4FA2D6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9BE6FA3-A1F2-4B22-A29A-9C1B310205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Верхний колонтитул 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56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D7D01E-D138-4A8E-AC37-F290A3712FB3}" type="datetimeFigureOut">
              <a:rPr lang="ru-RU"/>
              <a:pPr>
                <a:defRPr/>
              </a:pPr>
              <a:t>01.06.2021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30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28895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BBE9915-54AA-4129-B7EE-17F50F1A2CE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67283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443F2FC-5AF3-4C43-86AE-1822DD702C7F}" type="slidenum">
              <a:rPr lang="ru-RU" altLang="ru-RU" smtClean="0">
                <a:latin typeface="Calibri" pitchFamily="34" charset="0"/>
              </a:rPr>
              <a:pPr/>
              <a:t>10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6C5334-307B-4DF7-B49E-0DAA2DC7266B}" type="slidenum">
              <a:rPr lang="ru-RU" altLang="ru-RU" smtClean="0">
                <a:latin typeface="Calibri" pitchFamily="34" charset="0"/>
              </a:rPr>
              <a:pPr/>
              <a:t>14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06C5334-307B-4DF7-B49E-0DAA2DC7266B}" type="slidenum">
              <a:rPr lang="ru-RU" altLang="ru-RU" smtClean="0">
                <a:latin typeface="Calibri" pitchFamily="34" charset="0"/>
              </a:rPr>
              <a:pPr/>
              <a:t>15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4BE1A27-C906-40E5-AA4B-3EAA4A1AFA80}" type="slidenum">
              <a:rPr lang="ru-RU" altLang="ru-RU" smtClean="0">
                <a:latin typeface="Calibri" pitchFamily="34" charset="0"/>
              </a:rPr>
              <a:pPr/>
              <a:t>16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543F5F-3204-47B0-A62F-D4D1B38819CE}" type="slidenum">
              <a:rPr lang="ru-RU" altLang="ru-RU" smtClean="0">
                <a:latin typeface="Calibri" pitchFamily="34" charset="0"/>
              </a:rPr>
              <a:pPr/>
              <a:t>20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AE16B02-976E-491D-A3B3-533CDC8FD526}" type="slidenum">
              <a:rPr lang="ru-RU" altLang="ru-RU" smtClean="0">
                <a:latin typeface="Calibri" pitchFamily="34" charset="0"/>
              </a:rPr>
              <a:pPr/>
              <a:t>23</a:t>
            </a:fld>
            <a:endParaRPr lang="ru-RU" altLang="ru-RU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 userDrawn="1"/>
        </p:nvGrpSpPr>
        <p:grpSpPr bwMode="auto">
          <a:xfrm>
            <a:off x="534988" y="862013"/>
            <a:ext cx="2109787" cy="608012"/>
            <a:chOff x="398547" y="427590"/>
            <a:chExt cx="1723983" cy="497004"/>
          </a:xfrm>
        </p:grpSpPr>
        <p:sp>
          <p:nvSpPr>
            <p:cNvPr id="5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Freeform 23"/>
            <p:cNvSpPr>
              <a:spLocks noEditPoints="1"/>
            </p:cNvSpPr>
            <p:nvPr userDrawn="1"/>
          </p:nvSpPr>
          <p:spPr bwMode="auto">
            <a:xfrm>
              <a:off x="975802" y="445757"/>
              <a:ext cx="251657" cy="320522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4"/>
            <p:cNvSpPr>
              <a:spLocks/>
            </p:cNvSpPr>
            <p:nvPr userDrawn="1"/>
          </p:nvSpPr>
          <p:spPr bwMode="auto">
            <a:xfrm>
              <a:off x="1255998" y="445757"/>
              <a:ext cx="224417" cy="320522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5"/>
            <p:cNvSpPr>
              <a:spLocks/>
            </p:cNvSpPr>
            <p:nvPr userDrawn="1"/>
          </p:nvSpPr>
          <p:spPr bwMode="auto">
            <a:xfrm>
              <a:off x="1488198" y="440567"/>
              <a:ext cx="275007" cy="330903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 noEditPoints="1"/>
            </p:cNvSpPr>
            <p:nvPr userDrawn="1"/>
          </p:nvSpPr>
          <p:spPr bwMode="auto">
            <a:xfrm>
              <a:off x="1760611" y="440567"/>
              <a:ext cx="346353" cy="330903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7"/>
            <p:cNvSpPr>
              <a:spLocks/>
            </p:cNvSpPr>
            <p:nvPr userDrawn="1"/>
          </p:nvSpPr>
          <p:spPr bwMode="auto">
            <a:xfrm>
              <a:off x="975802" y="851925"/>
              <a:ext cx="54483" cy="7266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1100334" y="851925"/>
              <a:ext cx="85615" cy="7266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9"/>
            <p:cNvSpPr>
              <a:spLocks noEditPoints="1"/>
            </p:cNvSpPr>
            <p:nvPr userDrawn="1"/>
          </p:nvSpPr>
          <p:spPr bwMode="auto">
            <a:xfrm>
              <a:off x="1262485" y="851925"/>
              <a:ext cx="64860" cy="7266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30"/>
            <p:cNvSpPr>
              <a:spLocks noEditPoints="1"/>
            </p:cNvSpPr>
            <p:nvPr userDrawn="1"/>
          </p:nvSpPr>
          <p:spPr bwMode="auto">
            <a:xfrm>
              <a:off x="1402582" y="851925"/>
              <a:ext cx="85615" cy="7266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31"/>
            <p:cNvSpPr>
              <a:spLocks/>
            </p:cNvSpPr>
            <p:nvPr userDrawn="1"/>
          </p:nvSpPr>
          <p:spPr bwMode="auto">
            <a:xfrm>
              <a:off x="1573813" y="851925"/>
              <a:ext cx="70049" cy="7266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2"/>
            <p:cNvSpPr>
              <a:spLocks/>
            </p:cNvSpPr>
            <p:nvPr userDrawn="1"/>
          </p:nvSpPr>
          <p:spPr bwMode="auto">
            <a:xfrm>
              <a:off x="1729478" y="851925"/>
              <a:ext cx="64860" cy="7266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3"/>
            <p:cNvSpPr>
              <a:spLocks/>
            </p:cNvSpPr>
            <p:nvPr userDrawn="1"/>
          </p:nvSpPr>
          <p:spPr bwMode="auto">
            <a:xfrm>
              <a:off x="1876061" y="851925"/>
              <a:ext cx="70049" cy="7266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4"/>
            <p:cNvSpPr>
              <a:spLocks noEditPoints="1"/>
            </p:cNvSpPr>
            <p:nvPr userDrawn="1"/>
          </p:nvSpPr>
          <p:spPr bwMode="auto">
            <a:xfrm>
              <a:off x="2016159" y="851925"/>
              <a:ext cx="67455" cy="7266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5"/>
            <p:cNvSpPr>
              <a:spLocks noEditPoints="1"/>
            </p:cNvSpPr>
            <p:nvPr userDrawn="1"/>
          </p:nvSpPr>
          <p:spPr bwMode="auto">
            <a:xfrm>
              <a:off x="398547" y="445757"/>
              <a:ext cx="481262" cy="47883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38" y="2827338"/>
            <a:ext cx="4329112" cy="1385887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7410" y="4465951"/>
            <a:ext cx="4343040" cy="1210949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>
                <a:solidFill>
                  <a:srgbClr val="00963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9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541338" y="6508750"/>
            <a:ext cx="4329112" cy="285750"/>
          </a:xfrm>
        </p:spPr>
        <p:txBody>
          <a:bodyPr lIns="0" tIns="0" rIns="0" bIns="0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/>
              <a:t>01 НОМЕР И НАЗВАНИЕ РАЗДЕЛА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89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906000" cy="71755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8382000" y="211138"/>
            <a:ext cx="987425" cy="285750"/>
            <a:chOff x="398547" y="427590"/>
            <a:chExt cx="1723983" cy="497004"/>
          </a:xfrm>
        </p:grpSpPr>
        <p:sp>
          <p:nvSpPr>
            <p:cNvPr id="7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Freeform 23"/>
            <p:cNvSpPr>
              <a:spLocks noEditPoints="1"/>
            </p:cNvSpPr>
            <p:nvPr userDrawn="1"/>
          </p:nvSpPr>
          <p:spPr bwMode="auto">
            <a:xfrm>
              <a:off x="975056" y="446917"/>
              <a:ext cx="252223" cy="320291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 userDrawn="1"/>
          </p:nvSpPr>
          <p:spPr bwMode="auto">
            <a:xfrm>
              <a:off x="1254996" y="446917"/>
              <a:ext cx="224505" cy="320291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5"/>
            <p:cNvSpPr>
              <a:spLocks/>
            </p:cNvSpPr>
            <p:nvPr userDrawn="1"/>
          </p:nvSpPr>
          <p:spPr bwMode="auto">
            <a:xfrm>
              <a:off x="1487817" y="441395"/>
              <a:ext cx="274395" cy="331336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6"/>
            <p:cNvSpPr>
              <a:spLocks noEditPoints="1"/>
            </p:cNvSpPr>
            <p:nvPr userDrawn="1"/>
          </p:nvSpPr>
          <p:spPr bwMode="auto">
            <a:xfrm>
              <a:off x="1759441" y="441395"/>
              <a:ext cx="346459" cy="331336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7"/>
            <p:cNvSpPr>
              <a:spLocks/>
            </p:cNvSpPr>
            <p:nvPr userDrawn="1"/>
          </p:nvSpPr>
          <p:spPr bwMode="auto">
            <a:xfrm>
              <a:off x="975056" y="852805"/>
              <a:ext cx="55434" cy="7178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8"/>
            <p:cNvSpPr>
              <a:spLocks noEditPoints="1"/>
            </p:cNvSpPr>
            <p:nvPr userDrawn="1"/>
          </p:nvSpPr>
          <p:spPr bwMode="auto">
            <a:xfrm>
              <a:off x="1099782" y="852805"/>
              <a:ext cx="85921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9"/>
            <p:cNvSpPr>
              <a:spLocks noEditPoints="1"/>
            </p:cNvSpPr>
            <p:nvPr userDrawn="1"/>
          </p:nvSpPr>
          <p:spPr bwMode="auto">
            <a:xfrm>
              <a:off x="1263310" y="852805"/>
              <a:ext cx="63749" cy="7178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0"/>
            <p:cNvSpPr>
              <a:spLocks noEditPoints="1"/>
            </p:cNvSpPr>
            <p:nvPr userDrawn="1"/>
          </p:nvSpPr>
          <p:spPr bwMode="auto">
            <a:xfrm>
              <a:off x="1401894" y="852805"/>
              <a:ext cx="85923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1"/>
            <p:cNvSpPr>
              <a:spLocks/>
            </p:cNvSpPr>
            <p:nvPr userDrawn="1"/>
          </p:nvSpPr>
          <p:spPr bwMode="auto">
            <a:xfrm>
              <a:off x="1573738" y="852805"/>
              <a:ext cx="69293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2"/>
            <p:cNvSpPr>
              <a:spLocks/>
            </p:cNvSpPr>
            <p:nvPr userDrawn="1"/>
          </p:nvSpPr>
          <p:spPr bwMode="auto">
            <a:xfrm>
              <a:off x="1728952" y="852805"/>
              <a:ext cx="63749" cy="7178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3"/>
            <p:cNvSpPr>
              <a:spLocks/>
            </p:cNvSpPr>
            <p:nvPr userDrawn="1"/>
          </p:nvSpPr>
          <p:spPr bwMode="auto">
            <a:xfrm>
              <a:off x="1875852" y="852805"/>
              <a:ext cx="69291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4"/>
            <p:cNvSpPr>
              <a:spLocks noEditPoints="1"/>
            </p:cNvSpPr>
            <p:nvPr userDrawn="1"/>
          </p:nvSpPr>
          <p:spPr bwMode="auto">
            <a:xfrm>
              <a:off x="2017206" y="852805"/>
              <a:ext cx="66520" cy="7178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5"/>
            <p:cNvSpPr>
              <a:spLocks noEditPoints="1"/>
            </p:cNvSpPr>
            <p:nvPr userDrawn="1"/>
          </p:nvSpPr>
          <p:spPr bwMode="auto">
            <a:xfrm>
              <a:off x="398547" y="446917"/>
              <a:ext cx="482272" cy="47767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" name="Текст 3"/>
          <p:cNvSpPr>
            <a:spLocks noGrp="1"/>
          </p:cNvSpPr>
          <p:nvPr>
            <p:ph type="body" sz="half" idx="2"/>
          </p:nvPr>
        </p:nvSpPr>
        <p:spPr>
          <a:xfrm>
            <a:off x="965200" y="2103754"/>
            <a:ext cx="7250112" cy="3476625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Текст 3"/>
          <p:cNvSpPr>
            <a:spLocks noGrp="1"/>
          </p:cNvSpPr>
          <p:nvPr>
            <p:ph type="body" sz="half" idx="13"/>
          </p:nvPr>
        </p:nvSpPr>
        <p:spPr>
          <a:xfrm>
            <a:off x="8051800" y="2103438"/>
            <a:ext cx="349072" cy="3476625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32" name="Текст 3"/>
          <p:cNvSpPr>
            <a:spLocks noGrp="1"/>
          </p:cNvSpPr>
          <p:nvPr>
            <p:ph type="body" sz="half" idx="14"/>
          </p:nvPr>
        </p:nvSpPr>
        <p:spPr>
          <a:xfrm>
            <a:off x="541338" y="2103438"/>
            <a:ext cx="349072" cy="34766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u="sng" baseline="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ата 3"/>
          <p:cNvSpPr>
            <a:spLocks noGrp="1"/>
          </p:cNvSpPr>
          <p:nvPr>
            <p:ph type="dt" sz="half" idx="15"/>
          </p:nvPr>
        </p:nvSpPr>
        <p:spPr>
          <a:xfrm>
            <a:off x="539750" y="6537325"/>
            <a:ext cx="4330700" cy="227013"/>
          </a:xfrm>
        </p:spPr>
        <p:txBody>
          <a:bodyPr lIns="0" tIns="0" rIns="0" bIns="0"/>
          <a:lstStyle>
            <a:lvl1pPr>
              <a:defRPr sz="9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СТРАХОВОЕ ОБЩЕСТВО РЕСО-ГАРАНТИЯ • ОСНОВАНО В 1991 ГОДУ</a:t>
            </a:r>
            <a:endParaRPr lang="ru-RU" altLang="ru-RU" dirty="0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7061200" y="6545263"/>
            <a:ext cx="2311400" cy="211137"/>
          </a:xfrm>
        </p:spPr>
        <p:txBody>
          <a:bodyPr lIns="0" tIns="0" rIns="0" bIns="0"/>
          <a:lstStyle>
            <a:lvl1pPr>
              <a:defRPr sz="14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fld id="{92961735-0E3F-40F4-81A3-B20000A0292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3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539750" y="284163"/>
            <a:ext cx="3136900" cy="139700"/>
          </a:xfrm>
        </p:spPr>
        <p:txBody>
          <a:bodyPr lIns="0" tIns="0" rIns="0" bIns="0">
            <a:spAutoFit/>
          </a:bodyPr>
          <a:lstStyle>
            <a:lvl1pPr algn="l">
              <a:defRPr sz="900" b="0" u="sng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01</a:t>
            </a:r>
            <a:r>
              <a:rPr lang="en-US" altLang="ru-RU" u="none"/>
              <a:t> </a:t>
            </a:r>
            <a:r>
              <a:rPr lang="ru-RU" altLang="ru-RU" u="none"/>
              <a:t>НОМЕР И 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4508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906000" cy="71755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4" name="Группа 7"/>
          <p:cNvGrpSpPr>
            <a:grpSpLocks/>
          </p:cNvGrpSpPr>
          <p:nvPr userDrawn="1"/>
        </p:nvGrpSpPr>
        <p:grpSpPr bwMode="auto">
          <a:xfrm>
            <a:off x="8382000" y="211138"/>
            <a:ext cx="987425" cy="285750"/>
            <a:chOff x="398547" y="427590"/>
            <a:chExt cx="1723983" cy="497004"/>
          </a:xfrm>
        </p:grpSpPr>
        <p:sp>
          <p:nvSpPr>
            <p:cNvPr id="5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6" name="Freeform 23"/>
            <p:cNvSpPr>
              <a:spLocks noEditPoints="1"/>
            </p:cNvSpPr>
            <p:nvPr userDrawn="1"/>
          </p:nvSpPr>
          <p:spPr bwMode="auto">
            <a:xfrm>
              <a:off x="975056" y="446917"/>
              <a:ext cx="252223" cy="320291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4"/>
            <p:cNvSpPr>
              <a:spLocks/>
            </p:cNvSpPr>
            <p:nvPr userDrawn="1"/>
          </p:nvSpPr>
          <p:spPr bwMode="auto">
            <a:xfrm>
              <a:off x="1254996" y="446917"/>
              <a:ext cx="224505" cy="320291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5"/>
            <p:cNvSpPr>
              <a:spLocks/>
            </p:cNvSpPr>
            <p:nvPr userDrawn="1"/>
          </p:nvSpPr>
          <p:spPr bwMode="auto">
            <a:xfrm>
              <a:off x="1487817" y="441395"/>
              <a:ext cx="274395" cy="331336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6"/>
            <p:cNvSpPr>
              <a:spLocks noEditPoints="1"/>
            </p:cNvSpPr>
            <p:nvPr userDrawn="1"/>
          </p:nvSpPr>
          <p:spPr bwMode="auto">
            <a:xfrm>
              <a:off x="1759441" y="441395"/>
              <a:ext cx="346459" cy="331336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7"/>
            <p:cNvSpPr>
              <a:spLocks/>
            </p:cNvSpPr>
            <p:nvPr userDrawn="1"/>
          </p:nvSpPr>
          <p:spPr bwMode="auto">
            <a:xfrm>
              <a:off x="975056" y="852805"/>
              <a:ext cx="55434" cy="7178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8"/>
            <p:cNvSpPr>
              <a:spLocks noEditPoints="1"/>
            </p:cNvSpPr>
            <p:nvPr userDrawn="1"/>
          </p:nvSpPr>
          <p:spPr bwMode="auto">
            <a:xfrm>
              <a:off x="1099782" y="852805"/>
              <a:ext cx="85921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9"/>
            <p:cNvSpPr>
              <a:spLocks noEditPoints="1"/>
            </p:cNvSpPr>
            <p:nvPr userDrawn="1"/>
          </p:nvSpPr>
          <p:spPr bwMode="auto">
            <a:xfrm>
              <a:off x="1263310" y="852805"/>
              <a:ext cx="63749" cy="7178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30"/>
            <p:cNvSpPr>
              <a:spLocks noEditPoints="1"/>
            </p:cNvSpPr>
            <p:nvPr userDrawn="1"/>
          </p:nvSpPr>
          <p:spPr bwMode="auto">
            <a:xfrm>
              <a:off x="1401894" y="852805"/>
              <a:ext cx="85923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31"/>
            <p:cNvSpPr>
              <a:spLocks/>
            </p:cNvSpPr>
            <p:nvPr userDrawn="1"/>
          </p:nvSpPr>
          <p:spPr bwMode="auto">
            <a:xfrm>
              <a:off x="1573738" y="852805"/>
              <a:ext cx="69293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2"/>
            <p:cNvSpPr>
              <a:spLocks/>
            </p:cNvSpPr>
            <p:nvPr userDrawn="1"/>
          </p:nvSpPr>
          <p:spPr bwMode="auto">
            <a:xfrm>
              <a:off x="1728952" y="852805"/>
              <a:ext cx="63749" cy="7178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3"/>
            <p:cNvSpPr>
              <a:spLocks/>
            </p:cNvSpPr>
            <p:nvPr userDrawn="1"/>
          </p:nvSpPr>
          <p:spPr bwMode="auto">
            <a:xfrm>
              <a:off x="1875852" y="852805"/>
              <a:ext cx="69291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4"/>
            <p:cNvSpPr>
              <a:spLocks noEditPoints="1"/>
            </p:cNvSpPr>
            <p:nvPr userDrawn="1"/>
          </p:nvSpPr>
          <p:spPr bwMode="auto">
            <a:xfrm>
              <a:off x="2017206" y="852805"/>
              <a:ext cx="66520" cy="7178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5"/>
            <p:cNvSpPr>
              <a:spLocks noEditPoints="1"/>
            </p:cNvSpPr>
            <p:nvPr userDrawn="1"/>
          </p:nvSpPr>
          <p:spPr bwMode="auto">
            <a:xfrm>
              <a:off x="398547" y="446917"/>
              <a:ext cx="482272" cy="47767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" name="Заголовок 1"/>
          <p:cNvSpPr>
            <a:spLocks noGrp="1"/>
          </p:cNvSpPr>
          <p:nvPr>
            <p:ph type="ctrTitle"/>
          </p:nvPr>
        </p:nvSpPr>
        <p:spPr>
          <a:xfrm>
            <a:off x="541337" y="2827338"/>
            <a:ext cx="8828163" cy="1385887"/>
          </a:xfrm>
        </p:spPr>
        <p:txBody>
          <a:bodyPr lIns="0" tIns="0" rIns="0" bIns="0">
            <a:no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9" name="Дата 3"/>
          <p:cNvSpPr>
            <a:spLocks noGrp="1"/>
          </p:cNvSpPr>
          <p:nvPr>
            <p:ph type="dt" sz="half" idx="10"/>
          </p:nvPr>
        </p:nvSpPr>
        <p:spPr>
          <a:xfrm>
            <a:off x="539750" y="6537325"/>
            <a:ext cx="4330700" cy="227013"/>
          </a:xfrm>
        </p:spPr>
        <p:txBody>
          <a:bodyPr lIns="0" tIns="0" rIns="0" bIns="0"/>
          <a:lstStyle>
            <a:lvl1pPr>
              <a:defRPr sz="9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СТРАХОВОЕ ОБЩЕСТВО РЕСО-ГАРАНТИЯ • ОСНОВАНО В 1991 ГОДУ</a:t>
            </a:r>
            <a:endParaRPr lang="ru-RU" altLang="ru-RU" dirty="0"/>
          </a:p>
        </p:txBody>
      </p:sp>
      <p:sp>
        <p:nvSpPr>
          <p:cNvPr id="20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61200" y="6545263"/>
            <a:ext cx="2311400" cy="211137"/>
          </a:xfrm>
        </p:spPr>
        <p:txBody>
          <a:bodyPr lIns="0" tIns="0" rIns="0" bIns="0"/>
          <a:lstStyle>
            <a:lvl1pPr>
              <a:defRPr sz="14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fld id="{B648C111-03AB-4F1B-BFBF-C3A4831CD7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39750" y="284163"/>
            <a:ext cx="3136900" cy="139700"/>
          </a:xfrm>
        </p:spPr>
        <p:txBody>
          <a:bodyPr lIns="0" tIns="0" rIns="0" bIns="0">
            <a:spAutoFit/>
          </a:bodyPr>
          <a:lstStyle>
            <a:lvl1pPr algn="l">
              <a:defRPr sz="900" b="0" u="sng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01</a:t>
            </a:r>
            <a:r>
              <a:rPr lang="en-US" altLang="ru-RU" u="none"/>
              <a:t> </a:t>
            </a:r>
            <a:r>
              <a:rPr lang="ru-RU" altLang="ru-RU" u="none"/>
              <a:t>НОМЕР И 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46103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06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ый слайд_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0" y="0"/>
            <a:ext cx="9906000" cy="71755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5" name="Группа 7"/>
          <p:cNvGrpSpPr>
            <a:grpSpLocks/>
          </p:cNvGrpSpPr>
          <p:nvPr userDrawn="1"/>
        </p:nvGrpSpPr>
        <p:grpSpPr bwMode="auto">
          <a:xfrm>
            <a:off x="8382000" y="211138"/>
            <a:ext cx="987425" cy="285750"/>
            <a:chOff x="398547" y="427590"/>
            <a:chExt cx="1723983" cy="497004"/>
          </a:xfrm>
        </p:grpSpPr>
        <p:sp>
          <p:nvSpPr>
            <p:cNvPr id="6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7" name="Freeform 23"/>
            <p:cNvSpPr>
              <a:spLocks noEditPoints="1"/>
            </p:cNvSpPr>
            <p:nvPr userDrawn="1"/>
          </p:nvSpPr>
          <p:spPr bwMode="auto">
            <a:xfrm>
              <a:off x="975056" y="446917"/>
              <a:ext cx="252223" cy="320291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4"/>
            <p:cNvSpPr>
              <a:spLocks/>
            </p:cNvSpPr>
            <p:nvPr userDrawn="1"/>
          </p:nvSpPr>
          <p:spPr bwMode="auto">
            <a:xfrm>
              <a:off x="1254996" y="446917"/>
              <a:ext cx="224505" cy="320291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5"/>
            <p:cNvSpPr>
              <a:spLocks/>
            </p:cNvSpPr>
            <p:nvPr userDrawn="1"/>
          </p:nvSpPr>
          <p:spPr bwMode="auto">
            <a:xfrm>
              <a:off x="1487817" y="441395"/>
              <a:ext cx="274395" cy="331336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6"/>
            <p:cNvSpPr>
              <a:spLocks noEditPoints="1"/>
            </p:cNvSpPr>
            <p:nvPr userDrawn="1"/>
          </p:nvSpPr>
          <p:spPr bwMode="auto">
            <a:xfrm>
              <a:off x="1759441" y="441395"/>
              <a:ext cx="346459" cy="331336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7"/>
            <p:cNvSpPr>
              <a:spLocks/>
            </p:cNvSpPr>
            <p:nvPr userDrawn="1"/>
          </p:nvSpPr>
          <p:spPr bwMode="auto">
            <a:xfrm>
              <a:off x="975056" y="852805"/>
              <a:ext cx="55434" cy="7178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8"/>
            <p:cNvSpPr>
              <a:spLocks noEditPoints="1"/>
            </p:cNvSpPr>
            <p:nvPr userDrawn="1"/>
          </p:nvSpPr>
          <p:spPr bwMode="auto">
            <a:xfrm>
              <a:off x="1099782" y="852805"/>
              <a:ext cx="85921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9"/>
            <p:cNvSpPr>
              <a:spLocks noEditPoints="1"/>
            </p:cNvSpPr>
            <p:nvPr userDrawn="1"/>
          </p:nvSpPr>
          <p:spPr bwMode="auto">
            <a:xfrm>
              <a:off x="1263310" y="852805"/>
              <a:ext cx="63749" cy="7178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30"/>
            <p:cNvSpPr>
              <a:spLocks noEditPoints="1"/>
            </p:cNvSpPr>
            <p:nvPr userDrawn="1"/>
          </p:nvSpPr>
          <p:spPr bwMode="auto">
            <a:xfrm>
              <a:off x="1401894" y="852805"/>
              <a:ext cx="85923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1"/>
            <p:cNvSpPr>
              <a:spLocks/>
            </p:cNvSpPr>
            <p:nvPr userDrawn="1"/>
          </p:nvSpPr>
          <p:spPr bwMode="auto">
            <a:xfrm>
              <a:off x="1573738" y="852805"/>
              <a:ext cx="69293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2"/>
            <p:cNvSpPr>
              <a:spLocks/>
            </p:cNvSpPr>
            <p:nvPr userDrawn="1"/>
          </p:nvSpPr>
          <p:spPr bwMode="auto">
            <a:xfrm>
              <a:off x="1728952" y="852805"/>
              <a:ext cx="63749" cy="7178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3"/>
            <p:cNvSpPr>
              <a:spLocks/>
            </p:cNvSpPr>
            <p:nvPr userDrawn="1"/>
          </p:nvSpPr>
          <p:spPr bwMode="auto">
            <a:xfrm>
              <a:off x="1875852" y="852805"/>
              <a:ext cx="69291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4"/>
            <p:cNvSpPr>
              <a:spLocks noEditPoints="1"/>
            </p:cNvSpPr>
            <p:nvPr userDrawn="1"/>
          </p:nvSpPr>
          <p:spPr bwMode="auto">
            <a:xfrm>
              <a:off x="2017206" y="852805"/>
              <a:ext cx="66520" cy="7178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5"/>
            <p:cNvSpPr>
              <a:spLocks noEditPoints="1"/>
            </p:cNvSpPr>
            <p:nvPr userDrawn="1"/>
          </p:nvSpPr>
          <p:spPr bwMode="auto">
            <a:xfrm>
              <a:off x="398547" y="446917"/>
              <a:ext cx="482272" cy="47767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539750" y="882333"/>
            <a:ext cx="8915400" cy="276999"/>
          </a:xfrm>
        </p:spPr>
        <p:txBody>
          <a:bodyPr lIns="0" tIns="0" rIns="0" bIns="0">
            <a:spAutoFit/>
          </a:bodyPr>
          <a:lstStyle>
            <a:lvl1pPr algn="l">
              <a:defRPr sz="1800" b="1">
                <a:solidFill>
                  <a:srgbClr val="00963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9" name="Объект 2"/>
          <p:cNvSpPr>
            <a:spLocks noGrp="1"/>
          </p:cNvSpPr>
          <p:nvPr>
            <p:ph idx="1"/>
          </p:nvPr>
        </p:nvSpPr>
        <p:spPr>
          <a:xfrm>
            <a:off x="539750" y="1562418"/>
            <a:ext cx="4330700" cy="473075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80"/>
              </a:lnSpc>
              <a:spcBef>
                <a:spcPts val="0"/>
              </a:spcBef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>
          <a:xfrm>
            <a:off x="539750" y="6537325"/>
            <a:ext cx="4330700" cy="227013"/>
          </a:xfrm>
        </p:spPr>
        <p:txBody>
          <a:bodyPr lIns="0" tIns="0" rIns="0" bIns="0"/>
          <a:lstStyle>
            <a:lvl1pPr>
              <a:defRPr sz="9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СТРАХОВОЕ ОБЩЕСТВО РЕСО-ГАРАНТИЯ • ОСНОВАНО В 1991 ГОДУ</a:t>
            </a:r>
            <a:endParaRPr lang="ru-RU" altLang="ru-RU" dirty="0"/>
          </a:p>
        </p:txBody>
      </p:sp>
      <p:sp>
        <p:nvSpPr>
          <p:cNvPr id="21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7061200" y="6545263"/>
            <a:ext cx="2311400" cy="211137"/>
          </a:xfrm>
        </p:spPr>
        <p:txBody>
          <a:bodyPr lIns="0" tIns="0" rIns="0" bIns="0"/>
          <a:lstStyle>
            <a:lvl1pPr>
              <a:defRPr sz="14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fld id="{4ED80811-42B8-462E-9F8F-991C023A82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2"/>
          </p:nvPr>
        </p:nvSpPr>
        <p:spPr>
          <a:xfrm>
            <a:off x="539750" y="284163"/>
            <a:ext cx="3136900" cy="139700"/>
          </a:xfrm>
        </p:spPr>
        <p:txBody>
          <a:bodyPr lIns="0" tIns="0" rIns="0" bIns="0">
            <a:spAutoFit/>
          </a:bodyPr>
          <a:lstStyle>
            <a:lvl1pPr algn="l">
              <a:defRPr sz="900" b="0" u="sng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01</a:t>
            </a:r>
            <a:r>
              <a:rPr lang="en-US" altLang="ru-RU" u="none"/>
              <a:t> </a:t>
            </a:r>
            <a:r>
              <a:rPr lang="ru-RU" altLang="ru-RU" u="none"/>
              <a:t>НОМЕР И 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559410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ый слайд_выде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906000" cy="71755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8382000" y="211138"/>
            <a:ext cx="987425" cy="285750"/>
            <a:chOff x="398547" y="427590"/>
            <a:chExt cx="1723983" cy="497004"/>
          </a:xfrm>
        </p:grpSpPr>
        <p:sp>
          <p:nvSpPr>
            <p:cNvPr id="7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Freeform 23"/>
            <p:cNvSpPr>
              <a:spLocks noEditPoints="1"/>
            </p:cNvSpPr>
            <p:nvPr userDrawn="1"/>
          </p:nvSpPr>
          <p:spPr bwMode="auto">
            <a:xfrm>
              <a:off x="975056" y="446917"/>
              <a:ext cx="252223" cy="320291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 userDrawn="1"/>
          </p:nvSpPr>
          <p:spPr bwMode="auto">
            <a:xfrm>
              <a:off x="1254996" y="446917"/>
              <a:ext cx="224505" cy="320291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5"/>
            <p:cNvSpPr>
              <a:spLocks/>
            </p:cNvSpPr>
            <p:nvPr userDrawn="1"/>
          </p:nvSpPr>
          <p:spPr bwMode="auto">
            <a:xfrm>
              <a:off x="1487817" y="441395"/>
              <a:ext cx="274395" cy="331336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6"/>
            <p:cNvSpPr>
              <a:spLocks noEditPoints="1"/>
            </p:cNvSpPr>
            <p:nvPr userDrawn="1"/>
          </p:nvSpPr>
          <p:spPr bwMode="auto">
            <a:xfrm>
              <a:off x="1759441" y="441395"/>
              <a:ext cx="346459" cy="331336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7"/>
            <p:cNvSpPr>
              <a:spLocks/>
            </p:cNvSpPr>
            <p:nvPr userDrawn="1"/>
          </p:nvSpPr>
          <p:spPr bwMode="auto">
            <a:xfrm>
              <a:off x="975056" y="852805"/>
              <a:ext cx="55434" cy="7178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8"/>
            <p:cNvSpPr>
              <a:spLocks noEditPoints="1"/>
            </p:cNvSpPr>
            <p:nvPr userDrawn="1"/>
          </p:nvSpPr>
          <p:spPr bwMode="auto">
            <a:xfrm>
              <a:off x="1099782" y="852805"/>
              <a:ext cx="85921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9"/>
            <p:cNvSpPr>
              <a:spLocks noEditPoints="1"/>
            </p:cNvSpPr>
            <p:nvPr userDrawn="1"/>
          </p:nvSpPr>
          <p:spPr bwMode="auto">
            <a:xfrm>
              <a:off x="1263310" y="852805"/>
              <a:ext cx="63749" cy="7178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0"/>
            <p:cNvSpPr>
              <a:spLocks noEditPoints="1"/>
            </p:cNvSpPr>
            <p:nvPr userDrawn="1"/>
          </p:nvSpPr>
          <p:spPr bwMode="auto">
            <a:xfrm>
              <a:off x="1401894" y="852805"/>
              <a:ext cx="85923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1"/>
            <p:cNvSpPr>
              <a:spLocks/>
            </p:cNvSpPr>
            <p:nvPr userDrawn="1"/>
          </p:nvSpPr>
          <p:spPr bwMode="auto">
            <a:xfrm>
              <a:off x="1573738" y="852805"/>
              <a:ext cx="69293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2"/>
            <p:cNvSpPr>
              <a:spLocks/>
            </p:cNvSpPr>
            <p:nvPr userDrawn="1"/>
          </p:nvSpPr>
          <p:spPr bwMode="auto">
            <a:xfrm>
              <a:off x="1728952" y="852805"/>
              <a:ext cx="63749" cy="7178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3"/>
            <p:cNvSpPr>
              <a:spLocks/>
            </p:cNvSpPr>
            <p:nvPr userDrawn="1"/>
          </p:nvSpPr>
          <p:spPr bwMode="auto">
            <a:xfrm>
              <a:off x="1875852" y="852805"/>
              <a:ext cx="69291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4"/>
            <p:cNvSpPr>
              <a:spLocks noEditPoints="1"/>
            </p:cNvSpPr>
            <p:nvPr userDrawn="1"/>
          </p:nvSpPr>
          <p:spPr bwMode="auto">
            <a:xfrm>
              <a:off x="2017206" y="852805"/>
              <a:ext cx="66520" cy="7178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5"/>
            <p:cNvSpPr>
              <a:spLocks noEditPoints="1"/>
            </p:cNvSpPr>
            <p:nvPr userDrawn="1"/>
          </p:nvSpPr>
          <p:spPr bwMode="auto">
            <a:xfrm>
              <a:off x="398547" y="446917"/>
              <a:ext cx="482272" cy="47767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21" name="Прямая соединительная линия 20"/>
          <p:cNvCxnSpPr/>
          <p:nvPr userDrawn="1"/>
        </p:nvCxnSpPr>
        <p:spPr>
          <a:xfrm>
            <a:off x="539750" y="1416050"/>
            <a:ext cx="0" cy="536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539750" y="882333"/>
            <a:ext cx="8915400" cy="276999"/>
          </a:xfrm>
        </p:spPr>
        <p:txBody>
          <a:bodyPr lIns="0" tIns="0" rIns="0" bIns="0">
            <a:spAutoFit/>
          </a:bodyPr>
          <a:lstStyle>
            <a:lvl1pPr algn="l">
              <a:defRPr sz="1800" b="1">
                <a:solidFill>
                  <a:srgbClr val="00963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7" name="Объект 2"/>
          <p:cNvSpPr>
            <a:spLocks noGrp="1"/>
          </p:cNvSpPr>
          <p:nvPr>
            <p:ph idx="13"/>
          </p:nvPr>
        </p:nvSpPr>
        <p:spPr>
          <a:xfrm>
            <a:off x="541338" y="2280286"/>
            <a:ext cx="4330700" cy="402050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"/>
          </p:nvPr>
        </p:nvSpPr>
        <p:spPr>
          <a:xfrm>
            <a:off x="695325" y="1562418"/>
            <a:ext cx="8665275" cy="5410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4"/>
          </p:nvPr>
        </p:nvSpPr>
        <p:spPr>
          <a:xfrm>
            <a:off x="539750" y="6537325"/>
            <a:ext cx="4330700" cy="227013"/>
          </a:xfrm>
        </p:spPr>
        <p:txBody>
          <a:bodyPr lIns="0" tIns="0" rIns="0" bIns="0"/>
          <a:lstStyle>
            <a:lvl1pPr>
              <a:defRPr sz="9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СТРАХОВОЕ ОБЩЕСТВО РЕСО-ГАРАНТИЯ • ОСНОВАНО В 1991 ГОДУ</a:t>
            </a:r>
            <a:endParaRPr lang="ru-RU" alt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7061200" y="6545263"/>
            <a:ext cx="2311400" cy="211137"/>
          </a:xfrm>
        </p:spPr>
        <p:txBody>
          <a:bodyPr lIns="0" tIns="0" rIns="0" bIns="0"/>
          <a:lstStyle>
            <a:lvl1pPr>
              <a:defRPr sz="14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fld id="{34ED40C0-42D0-4EF9-B8EB-1965BFE9F3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539750" y="284163"/>
            <a:ext cx="3136900" cy="139700"/>
          </a:xfrm>
        </p:spPr>
        <p:txBody>
          <a:bodyPr lIns="0" tIns="0" rIns="0" bIns="0">
            <a:spAutoFit/>
          </a:bodyPr>
          <a:lstStyle>
            <a:lvl1pPr algn="l">
              <a:defRPr sz="900" b="0" u="sng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01</a:t>
            </a:r>
            <a:r>
              <a:rPr lang="en-US" altLang="ru-RU" u="none"/>
              <a:t> </a:t>
            </a:r>
            <a:r>
              <a:rPr lang="ru-RU" altLang="ru-RU" u="none"/>
              <a:t>НОМЕР И 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141877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андартный слайд_выделение_2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906000" cy="717550"/>
          </a:xfrm>
          <a:prstGeom prst="rect">
            <a:avLst/>
          </a:prstGeom>
          <a:solidFill>
            <a:srgbClr val="009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6" name="Группа 7"/>
          <p:cNvGrpSpPr>
            <a:grpSpLocks/>
          </p:cNvGrpSpPr>
          <p:nvPr userDrawn="1"/>
        </p:nvGrpSpPr>
        <p:grpSpPr bwMode="auto">
          <a:xfrm>
            <a:off x="8382000" y="211138"/>
            <a:ext cx="987425" cy="285750"/>
            <a:chOff x="398547" y="427590"/>
            <a:chExt cx="1723983" cy="497004"/>
          </a:xfrm>
        </p:grpSpPr>
        <p:sp>
          <p:nvSpPr>
            <p:cNvPr id="7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8" name="Freeform 23"/>
            <p:cNvSpPr>
              <a:spLocks noEditPoints="1"/>
            </p:cNvSpPr>
            <p:nvPr userDrawn="1"/>
          </p:nvSpPr>
          <p:spPr bwMode="auto">
            <a:xfrm>
              <a:off x="975056" y="446917"/>
              <a:ext cx="252223" cy="320291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4"/>
            <p:cNvSpPr>
              <a:spLocks/>
            </p:cNvSpPr>
            <p:nvPr userDrawn="1"/>
          </p:nvSpPr>
          <p:spPr bwMode="auto">
            <a:xfrm>
              <a:off x="1254996" y="446917"/>
              <a:ext cx="224505" cy="320291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5"/>
            <p:cNvSpPr>
              <a:spLocks/>
            </p:cNvSpPr>
            <p:nvPr userDrawn="1"/>
          </p:nvSpPr>
          <p:spPr bwMode="auto">
            <a:xfrm>
              <a:off x="1487817" y="441395"/>
              <a:ext cx="274395" cy="331336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6"/>
            <p:cNvSpPr>
              <a:spLocks noEditPoints="1"/>
            </p:cNvSpPr>
            <p:nvPr userDrawn="1"/>
          </p:nvSpPr>
          <p:spPr bwMode="auto">
            <a:xfrm>
              <a:off x="1759441" y="441395"/>
              <a:ext cx="346459" cy="331336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7"/>
            <p:cNvSpPr>
              <a:spLocks/>
            </p:cNvSpPr>
            <p:nvPr userDrawn="1"/>
          </p:nvSpPr>
          <p:spPr bwMode="auto">
            <a:xfrm>
              <a:off x="975056" y="852805"/>
              <a:ext cx="55434" cy="7178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8"/>
            <p:cNvSpPr>
              <a:spLocks noEditPoints="1"/>
            </p:cNvSpPr>
            <p:nvPr userDrawn="1"/>
          </p:nvSpPr>
          <p:spPr bwMode="auto">
            <a:xfrm>
              <a:off x="1099782" y="852805"/>
              <a:ext cx="85921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9"/>
            <p:cNvSpPr>
              <a:spLocks noEditPoints="1"/>
            </p:cNvSpPr>
            <p:nvPr userDrawn="1"/>
          </p:nvSpPr>
          <p:spPr bwMode="auto">
            <a:xfrm>
              <a:off x="1263310" y="852805"/>
              <a:ext cx="63749" cy="7178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0"/>
            <p:cNvSpPr>
              <a:spLocks noEditPoints="1"/>
            </p:cNvSpPr>
            <p:nvPr userDrawn="1"/>
          </p:nvSpPr>
          <p:spPr bwMode="auto">
            <a:xfrm>
              <a:off x="1401894" y="852805"/>
              <a:ext cx="85923" cy="7178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1"/>
            <p:cNvSpPr>
              <a:spLocks/>
            </p:cNvSpPr>
            <p:nvPr userDrawn="1"/>
          </p:nvSpPr>
          <p:spPr bwMode="auto">
            <a:xfrm>
              <a:off x="1573738" y="852805"/>
              <a:ext cx="69293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32"/>
            <p:cNvSpPr>
              <a:spLocks/>
            </p:cNvSpPr>
            <p:nvPr userDrawn="1"/>
          </p:nvSpPr>
          <p:spPr bwMode="auto">
            <a:xfrm>
              <a:off x="1728952" y="852805"/>
              <a:ext cx="63749" cy="7178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3"/>
            <p:cNvSpPr>
              <a:spLocks/>
            </p:cNvSpPr>
            <p:nvPr userDrawn="1"/>
          </p:nvSpPr>
          <p:spPr bwMode="auto">
            <a:xfrm>
              <a:off x="1875852" y="852805"/>
              <a:ext cx="69291" cy="7178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4"/>
            <p:cNvSpPr>
              <a:spLocks noEditPoints="1"/>
            </p:cNvSpPr>
            <p:nvPr userDrawn="1"/>
          </p:nvSpPr>
          <p:spPr bwMode="auto">
            <a:xfrm>
              <a:off x="2017206" y="852805"/>
              <a:ext cx="66520" cy="7178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35"/>
            <p:cNvSpPr>
              <a:spLocks noEditPoints="1"/>
            </p:cNvSpPr>
            <p:nvPr userDrawn="1"/>
          </p:nvSpPr>
          <p:spPr bwMode="auto">
            <a:xfrm>
              <a:off x="398547" y="446917"/>
              <a:ext cx="482272" cy="47767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cxnSp>
        <p:nvCxnSpPr>
          <p:cNvPr id="21" name="Прямая соединительная линия 20"/>
          <p:cNvCxnSpPr/>
          <p:nvPr userDrawn="1"/>
        </p:nvCxnSpPr>
        <p:spPr>
          <a:xfrm>
            <a:off x="539750" y="1563688"/>
            <a:ext cx="0" cy="536575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Заголовок 1"/>
          <p:cNvSpPr>
            <a:spLocks noGrp="1"/>
          </p:cNvSpPr>
          <p:nvPr>
            <p:ph type="title"/>
          </p:nvPr>
        </p:nvSpPr>
        <p:spPr>
          <a:xfrm>
            <a:off x="539750" y="882333"/>
            <a:ext cx="8915400" cy="276999"/>
          </a:xfrm>
        </p:spPr>
        <p:txBody>
          <a:bodyPr lIns="0" tIns="0" rIns="0" bIns="0">
            <a:spAutoFit/>
          </a:bodyPr>
          <a:lstStyle>
            <a:lvl1pPr algn="l">
              <a:defRPr sz="1800" b="1">
                <a:solidFill>
                  <a:srgbClr val="009639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7" name="Объект 2"/>
          <p:cNvSpPr>
            <a:spLocks noGrp="1"/>
          </p:cNvSpPr>
          <p:nvPr>
            <p:ph idx="13"/>
          </p:nvPr>
        </p:nvSpPr>
        <p:spPr>
          <a:xfrm>
            <a:off x="541338" y="2280286"/>
            <a:ext cx="8824912" cy="4020502"/>
          </a:xfrm>
        </p:spPr>
        <p:txBody>
          <a:bodyPr lIns="0" tIns="0" rIns="0" bIns="0" numCol="2" spcCol="14400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/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30" name="Объект 2"/>
          <p:cNvSpPr>
            <a:spLocks noGrp="1"/>
          </p:cNvSpPr>
          <p:nvPr>
            <p:ph idx="1"/>
          </p:nvPr>
        </p:nvSpPr>
        <p:spPr>
          <a:xfrm>
            <a:off x="695325" y="1562418"/>
            <a:ext cx="8665275" cy="54102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FontTx/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4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22" name="Дата 3"/>
          <p:cNvSpPr>
            <a:spLocks noGrp="1"/>
          </p:cNvSpPr>
          <p:nvPr>
            <p:ph type="dt" sz="half" idx="14"/>
          </p:nvPr>
        </p:nvSpPr>
        <p:spPr>
          <a:xfrm>
            <a:off x="539750" y="6537325"/>
            <a:ext cx="4330700" cy="227013"/>
          </a:xfrm>
        </p:spPr>
        <p:txBody>
          <a:bodyPr lIns="0" tIns="0" rIns="0" bIns="0"/>
          <a:lstStyle>
            <a:lvl1pPr>
              <a:defRPr sz="9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r>
              <a:rPr lang="ru-RU" altLang="ru-RU"/>
              <a:t>СТРАХОВОЕ ОБЩЕСТВО РЕСО-ГАРАНТИЯ • ОСНОВАНО В 1991 ГОДУ</a:t>
            </a:r>
            <a:endParaRPr lang="ru-RU" altLang="ru-RU" dirty="0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5"/>
          </p:nvPr>
        </p:nvSpPr>
        <p:spPr>
          <a:xfrm>
            <a:off x="7061200" y="6545263"/>
            <a:ext cx="2311400" cy="211137"/>
          </a:xfrm>
        </p:spPr>
        <p:txBody>
          <a:bodyPr lIns="0" tIns="0" rIns="0" bIns="0"/>
          <a:lstStyle>
            <a:lvl1pPr>
              <a:defRPr sz="1400">
                <a:solidFill>
                  <a:srgbClr val="009639"/>
                </a:solidFill>
              </a:defRPr>
            </a:lvl1pPr>
          </a:lstStyle>
          <a:p>
            <a:pPr>
              <a:defRPr/>
            </a:pPr>
            <a:fld id="{2A0B8DF5-8282-4EFE-AB70-1A72F2D0F2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24" name="Нижний колонтитул 4"/>
          <p:cNvSpPr>
            <a:spLocks noGrp="1"/>
          </p:cNvSpPr>
          <p:nvPr>
            <p:ph type="ftr" sz="quarter" idx="16"/>
          </p:nvPr>
        </p:nvSpPr>
        <p:spPr>
          <a:xfrm>
            <a:off x="539750" y="284163"/>
            <a:ext cx="3136900" cy="139700"/>
          </a:xfrm>
        </p:spPr>
        <p:txBody>
          <a:bodyPr lIns="0" tIns="0" rIns="0" bIns="0">
            <a:spAutoFit/>
          </a:bodyPr>
          <a:lstStyle>
            <a:lvl1pPr algn="l">
              <a:defRPr sz="900" b="0" u="sng">
                <a:solidFill>
                  <a:schemeClr val="bg1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altLang="ru-RU"/>
              <a:t>01</a:t>
            </a:r>
            <a:r>
              <a:rPr lang="en-US" altLang="ru-RU" u="none"/>
              <a:t> </a:t>
            </a:r>
            <a:r>
              <a:rPr lang="ru-RU" altLang="ru-RU" u="none"/>
              <a:t>НОМЕР И НАЗВАНИЕ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257693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 userDrawn="1"/>
        </p:nvGrpSpPr>
        <p:grpSpPr bwMode="auto">
          <a:xfrm>
            <a:off x="534988" y="862013"/>
            <a:ext cx="2109787" cy="608012"/>
            <a:chOff x="398547" y="427590"/>
            <a:chExt cx="1723983" cy="497004"/>
          </a:xfrm>
        </p:grpSpPr>
        <p:sp>
          <p:nvSpPr>
            <p:cNvPr id="3" name="Rectangle 22"/>
            <p:cNvSpPr>
              <a:spLocks noChangeArrowheads="1"/>
            </p:cNvSpPr>
            <p:nvPr userDrawn="1"/>
          </p:nvSpPr>
          <p:spPr bwMode="auto">
            <a:xfrm>
              <a:off x="398547" y="427590"/>
              <a:ext cx="1723983" cy="497004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/>
            </a:p>
          </p:txBody>
        </p:sp>
        <p:sp>
          <p:nvSpPr>
            <p:cNvPr id="4" name="Freeform 23"/>
            <p:cNvSpPr>
              <a:spLocks noEditPoints="1"/>
            </p:cNvSpPr>
            <p:nvPr userDrawn="1"/>
          </p:nvSpPr>
          <p:spPr bwMode="auto">
            <a:xfrm>
              <a:off x="975802" y="445757"/>
              <a:ext cx="251657" cy="320522"/>
            </a:xfrm>
            <a:custGeom>
              <a:avLst/>
              <a:gdLst>
                <a:gd name="T0" fmla="*/ 2147483647 w 484"/>
                <a:gd name="T1" fmla="*/ 2147483647 h 623"/>
                <a:gd name="T2" fmla="*/ 2147483647 w 484"/>
                <a:gd name="T3" fmla="*/ 2147483647 h 623"/>
                <a:gd name="T4" fmla="*/ 2147483647 w 484"/>
                <a:gd name="T5" fmla="*/ 2147483647 h 623"/>
                <a:gd name="T6" fmla="*/ 2147483647 w 484"/>
                <a:gd name="T7" fmla="*/ 2147483647 h 623"/>
                <a:gd name="T8" fmla="*/ 2147483647 w 484"/>
                <a:gd name="T9" fmla="*/ 2147483647 h 623"/>
                <a:gd name="T10" fmla="*/ 2147483647 w 484"/>
                <a:gd name="T11" fmla="*/ 2147483647 h 623"/>
                <a:gd name="T12" fmla="*/ 2147483647 w 484"/>
                <a:gd name="T13" fmla="*/ 2147483647 h 623"/>
                <a:gd name="T14" fmla="*/ 2147483647 w 484"/>
                <a:gd name="T15" fmla="*/ 2147483647 h 623"/>
                <a:gd name="T16" fmla="*/ 2147483647 w 484"/>
                <a:gd name="T17" fmla="*/ 2147483647 h 623"/>
                <a:gd name="T18" fmla="*/ 2147483647 w 484"/>
                <a:gd name="T19" fmla="*/ 2147483647 h 623"/>
                <a:gd name="T20" fmla="*/ 2147483647 w 484"/>
                <a:gd name="T21" fmla="*/ 2147483647 h 623"/>
                <a:gd name="T22" fmla="*/ 2147483647 w 484"/>
                <a:gd name="T23" fmla="*/ 2147483647 h 623"/>
                <a:gd name="T24" fmla="*/ 2147483647 w 484"/>
                <a:gd name="T25" fmla="*/ 2147483647 h 623"/>
                <a:gd name="T26" fmla="*/ 2147483647 w 484"/>
                <a:gd name="T27" fmla="*/ 2147483647 h 623"/>
                <a:gd name="T28" fmla="*/ 2147483647 w 484"/>
                <a:gd name="T29" fmla="*/ 2147483647 h 623"/>
                <a:gd name="T30" fmla="*/ 2147483647 w 484"/>
                <a:gd name="T31" fmla="*/ 2147483647 h 623"/>
                <a:gd name="T32" fmla="*/ 2147483647 w 484"/>
                <a:gd name="T33" fmla="*/ 2147483647 h 623"/>
                <a:gd name="T34" fmla="*/ 2147483647 w 484"/>
                <a:gd name="T35" fmla="*/ 2147483647 h 623"/>
                <a:gd name="T36" fmla="*/ 2147483647 w 484"/>
                <a:gd name="T37" fmla="*/ 2147483647 h 623"/>
                <a:gd name="T38" fmla="*/ 2147483647 w 484"/>
                <a:gd name="T39" fmla="*/ 2147483647 h 623"/>
                <a:gd name="T40" fmla="*/ 2147483647 w 484"/>
                <a:gd name="T41" fmla="*/ 2147483647 h 623"/>
                <a:gd name="T42" fmla="*/ 2147483647 w 484"/>
                <a:gd name="T43" fmla="*/ 2147483647 h 623"/>
                <a:gd name="T44" fmla="*/ 0 w 484"/>
                <a:gd name="T45" fmla="*/ 0 h 623"/>
                <a:gd name="T46" fmla="*/ 2147483647 w 484"/>
                <a:gd name="T47" fmla="*/ 0 h 623"/>
                <a:gd name="T48" fmla="*/ 2147483647 w 484"/>
                <a:gd name="T49" fmla="*/ 2147483647 h 623"/>
                <a:gd name="T50" fmla="*/ 2147483647 w 484"/>
                <a:gd name="T51" fmla="*/ 2147483647 h 623"/>
                <a:gd name="T52" fmla="*/ 2147483647 w 484"/>
                <a:gd name="T53" fmla="*/ 2147483647 h 623"/>
                <a:gd name="T54" fmla="*/ 2147483647 w 484"/>
                <a:gd name="T55" fmla="*/ 2147483647 h 623"/>
                <a:gd name="T56" fmla="*/ 2147483647 w 484"/>
                <a:gd name="T57" fmla="*/ 2147483647 h 623"/>
                <a:gd name="T58" fmla="*/ 2147483647 w 484"/>
                <a:gd name="T59" fmla="*/ 2147483647 h 623"/>
                <a:gd name="T60" fmla="*/ 2147483647 w 484"/>
                <a:gd name="T61" fmla="*/ 2147483647 h 623"/>
                <a:gd name="T62" fmla="*/ 2147483647 w 484"/>
                <a:gd name="T63" fmla="*/ 2147483647 h 623"/>
                <a:gd name="T64" fmla="*/ 2147483647 w 484"/>
                <a:gd name="T65" fmla="*/ 2147483647 h 623"/>
                <a:gd name="T66" fmla="*/ 2147483647 w 484"/>
                <a:gd name="T67" fmla="*/ 2147483647 h 623"/>
                <a:gd name="T68" fmla="*/ 2147483647 w 484"/>
                <a:gd name="T69" fmla="*/ 2147483647 h 623"/>
                <a:gd name="T70" fmla="*/ 2147483647 w 484"/>
                <a:gd name="T71" fmla="*/ 2147483647 h 623"/>
                <a:gd name="T72" fmla="*/ 2147483647 w 484"/>
                <a:gd name="T73" fmla="*/ 2147483647 h 623"/>
                <a:gd name="T74" fmla="*/ 2147483647 w 484"/>
                <a:gd name="T75" fmla="*/ 2147483647 h 623"/>
                <a:gd name="T76" fmla="*/ 2147483647 w 484"/>
                <a:gd name="T77" fmla="*/ 2147483647 h 623"/>
                <a:gd name="T78" fmla="*/ 2147483647 w 484"/>
                <a:gd name="T79" fmla="*/ 2147483647 h 623"/>
                <a:gd name="T80" fmla="*/ 2147483647 w 484"/>
                <a:gd name="T81" fmla="*/ 2147483647 h 623"/>
                <a:gd name="T82" fmla="*/ 2147483647 w 484"/>
                <a:gd name="T83" fmla="*/ 2147483647 h 623"/>
                <a:gd name="T84" fmla="*/ 2147483647 w 484"/>
                <a:gd name="T85" fmla="*/ 2147483647 h 623"/>
                <a:gd name="T86" fmla="*/ 2147483647 w 484"/>
                <a:gd name="T87" fmla="*/ 2147483647 h 623"/>
                <a:gd name="T88" fmla="*/ 2147483647 w 484"/>
                <a:gd name="T89" fmla="*/ 2147483647 h 623"/>
                <a:gd name="T90" fmla="*/ 2147483647 w 484"/>
                <a:gd name="T91" fmla="*/ 2147483647 h 623"/>
                <a:gd name="T92" fmla="*/ 2147483647 w 484"/>
                <a:gd name="T93" fmla="*/ 2147483647 h 623"/>
                <a:gd name="T94" fmla="*/ 2147483647 w 484"/>
                <a:gd name="T95" fmla="*/ 2147483647 h 623"/>
                <a:gd name="T96" fmla="*/ 2147483647 w 484"/>
                <a:gd name="T97" fmla="*/ 2147483647 h 623"/>
                <a:gd name="T98" fmla="*/ 2147483647 w 484"/>
                <a:gd name="T99" fmla="*/ 2147483647 h 623"/>
                <a:gd name="T100" fmla="*/ 0 w 484"/>
                <a:gd name="T101" fmla="*/ 2147483647 h 623"/>
                <a:gd name="T102" fmla="*/ 0 w 484"/>
                <a:gd name="T103" fmla="*/ 0 h 6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4" h="623">
                  <a:moveTo>
                    <a:pt x="124" y="106"/>
                  </a:moveTo>
                  <a:lnTo>
                    <a:pt x="124" y="340"/>
                  </a:lnTo>
                  <a:lnTo>
                    <a:pt x="213" y="340"/>
                  </a:lnTo>
                  <a:lnTo>
                    <a:pt x="241" y="338"/>
                  </a:lnTo>
                  <a:lnTo>
                    <a:pt x="265" y="335"/>
                  </a:lnTo>
                  <a:lnTo>
                    <a:pt x="288" y="329"/>
                  </a:lnTo>
                  <a:lnTo>
                    <a:pt x="307" y="320"/>
                  </a:lnTo>
                  <a:lnTo>
                    <a:pt x="323" y="309"/>
                  </a:lnTo>
                  <a:lnTo>
                    <a:pt x="339" y="293"/>
                  </a:lnTo>
                  <a:lnTo>
                    <a:pt x="351" y="273"/>
                  </a:lnTo>
                  <a:lnTo>
                    <a:pt x="358" y="250"/>
                  </a:lnTo>
                  <a:lnTo>
                    <a:pt x="360" y="224"/>
                  </a:lnTo>
                  <a:lnTo>
                    <a:pt x="358" y="196"/>
                  </a:lnTo>
                  <a:lnTo>
                    <a:pt x="351" y="173"/>
                  </a:lnTo>
                  <a:lnTo>
                    <a:pt x="339" y="153"/>
                  </a:lnTo>
                  <a:lnTo>
                    <a:pt x="323" y="137"/>
                  </a:lnTo>
                  <a:lnTo>
                    <a:pt x="307" y="126"/>
                  </a:lnTo>
                  <a:lnTo>
                    <a:pt x="288" y="117"/>
                  </a:lnTo>
                  <a:lnTo>
                    <a:pt x="265" y="111"/>
                  </a:lnTo>
                  <a:lnTo>
                    <a:pt x="241" y="107"/>
                  </a:lnTo>
                  <a:lnTo>
                    <a:pt x="213" y="106"/>
                  </a:lnTo>
                  <a:lnTo>
                    <a:pt x="124" y="106"/>
                  </a:lnTo>
                  <a:close/>
                  <a:moveTo>
                    <a:pt x="0" y="0"/>
                  </a:moveTo>
                  <a:lnTo>
                    <a:pt x="218" y="0"/>
                  </a:lnTo>
                  <a:lnTo>
                    <a:pt x="257" y="2"/>
                  </a:lnTo>
                  <a:lnTo>
                    <a:pt x="294" y="7"/>
                  </a:lnTo>
                  <a:lnTo>
                    <a:pt x="328" y="15"/>
                  </a:lnTo>
                  <a:lnTo>
                    <a:pt x="359" y="27"/>
                  </a:lnTo>
                  <a:lnTo>
                    <a:pt x="388" y="41"/>
                  </a:lnTo>
                  <a:lnTo>
                    <a:pt x="413" y="60"/>
                  </a:lnTo>
                  <a:lnTo>
                    <a:pt x="434" y="81"/>
                  </a:lnTo>
                  <a:lnTo>
                    <a:pt x="452" y="104"/>
                  </a:lnTo>
                  <a:lnTo>
                    <a:pt x="466" y="130"/>
                  </a:lnTo>
                  <a:lnTo>
                    <a:pt x="476" y="159"/>
                  </a:lnTo>
                  <a:lnTo>
                    <a:pt x="482" y="190"/>
                  </a:lnTo>
                  <a:lnTo>
                    <a:pt x="484" y="224"/>
                  </a:lnTo>
                  <a:lnTo>
                    <a:pt x="482" y="256"/>
                  </a:lnTo>
                  <a:lnTo>
                    <a:pt x="476" y="287"/>
                  </a:lnTo>
                  <a:lnTo>
                    <a:pt x="466" y="315"/>
                  </a:lnTo>
                  <a:lnTo>
                    <a:pt x="452" y="341"/>
                  </a:lnTo>
                  <a:lnTo>
                    <a:pt x="434" y="365"/>
                  </a:lnTo>
                  <a:lnTo>
                    <a:pt x="413" y="387"/>
                  </a:lnTo>
                  <a:lnTo>
                    <a:pt x="388" y="405"/>
                  </a:lnTo>
                  <a:lnTo>
                    <a:pt x="359" y="419"/>
                  </a:lnTo>
                  <a:lnTo>
                    <a:pt x="328" y="431"/>
                  </a:lnTo>
                  <a:lnTo>
                    <a:pt x="294" y="439"/>
                  </a:lnTo>
                  <a:lnTo>
                    <a:pt x="257" y="444"/>
                  </a:lnTo>
                  <a:lnTo>
                    <a:pt x="218" y="446"/>
                  </a:lnTo>
                  <a:lnTo>
                    <a:pt x="124" y="446"/>
                  </a:lnTo>
                  <a:lnTo>
                    <a:pt x="124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" name="Freeform 24"/>
            <p:cNvSpPr>
              <a:spLocks/>
            </p:cNvSpPr>
            <p:nvPr userDrawn="1"/>
          </p:nvSpPr>
          <p:spPr bwMode="auto">
            <a:xfrm>
              <a:off x="1255998" y="445757"/>
              <a:ext cx="224417" cy="320522"/>
            </a:xfrm>
            <a:custGeom>
              <a:avLst/>
              <a:gdLst>
                <a:gd name="T0" fmla="*/ 0 w 431"/>
                <a:gd name="T1" fmla="*/ 0 h 623"/>
                <a:gd name="T2" fmla="*/ 2147483647 w 431"/>
                <a:gd name="T3" fmla="*/ 0 h 623"/>
                <a:gd name="T4" fmla="*/ 2147483647 w 431"/>
                <a:gd name="T5" fmla="*/ 2147483647 h 623"/>
                <a:gd name="T6" fmla="*/ 2147483647 w 431"/>
                <a:gd name="T7" fmla="*/ 2147483647 h 623"/>
                <a:gd name="T8" fmla="*/ 2147483647 w 431"/>
                <a:gd name="T9" fmla="*/ 2147483647 h 623"/>
                <a:gd name="T10" fmla="*/ 2147483647 w 431"/>
                <a:gd name="T11" fmla="*/ 2147483647 h 623"/>
                <a:gd name="T12" fmla="*/ 2147483647 w 431"/>
                <a:gd name="T13" fmla="*/ 2147483647 h 623"/>
                <a:gd name="T14" fmla="*/ 2147483647 w 431"/>
                <a:gd name="T15" fmla="*/ 2147483647 h 623"/>
                <a:gd name="T16" fmla="*/ 2147483647 w 431"/>
                <a:gd name="T17" fmla="*/ 2147483647 h 623"/>
                <a:gd name="T18" fmla="*/ 2147483647 w 431"/>
                <a:gd name="T19" fmla="*/ 2147483647 h 623"/>
                <a:gd name="T20" fmla="*/ 2147483647 w 431"/>
                <a:gd name="T21" fmla="*/ 2147483647 h 623"/>
                <a:gd name="T22" fmla="*/ 0 w 431"/>
                <a:gd name="T23" fmla="*/ 2147483647 h 623"/>
                <a:gd name="T24" fmla="*/ 0 w 431"/>
                <a:gd name="T25" fmla="*/ 0 h 6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31" h="623">
                  <a:moveTo>
                    <a:pt x="0" y="0"/>
                  </a:moveTo>
                  <a:lnTo>
                    <a:pt x="419" y="0"/>
                  </a:lnTo>
                  <a:lnTo>
                    <a:pt x="419" y="105"/>
                  </a:lnTo>
                  <a:lnTo>
                    <a:pt x="124" y="105"/>
                  </a:lnTo>
                  <a:lnTo>
                    <a:pt x="124" y="255"/>
                  </a:lnTo>
                  <a:lnTo>
                    <a:pt x="380" y="255"/>
                  </a:lnTo>
                  <a:lnTo>
                    <a:pt x="380" y="358"/>
                  </a:lnTo>
                  <a:lnTo>
                    <a:pt x="124" y="358"/>
                  </a:lnTo>
                  <a:lnTo>
                    <a:pt x="124" y="517"/>
                  </a:lnTo>
                  <a:lnTo>
                    <a:pt x="431" y="517"/>
                  </a:lnTo>
                  <a:lnTo>
                    <a:pt x="431" y="623"/>
                  </a:lnTo>
                  <a:lnTo>
                    <a:pt x="0" y="6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25"/>
            <p:cNvSpPr>
              <a:spLocks/>
            </p:cNvSpPr>
            <p:nvPr userDrawn="1"/>
          </p:nvSpPr>
          <p:spPr bwMode="auto">
            <a:xfrm>
              <a:off x="1488198" y="440567"/>
              <a:ext cx="275007" cy="330903"/>
            </a:xfrm>
            <a:custGeom>
              <a:avLst/>
              <a:gdLst>
                <a:gd name="T0" fmla="*/ 2147483647 w 529"/>
                <a:gd name="T1" fmla="*/ 0 h 640"/>
                <a:gd name="T2" fmla="*/ 2147483647 w 529"/>
                <a:gd name="T3" fmla="*/ 2147483647 h 640"/>
                <a:gd name="T4" fmla="*/ 2147483647 w 529"/>
                <a:gd name="T5" fmla="*/ 2147483647 h 640"/>
                <a:gd name="T6" fmla="*/ 2147483647 w 529"/>
                <a:gd name="T7" fmla="*/ 2147483647 h 640"/>
                <a:gd name="T8" fmla="*/ 2147483647 w 529"/>
                <a:gd name="T9" fmla="*/ 2147483647 h 640"/>
                <a:gd name="T10" fmla="*/ 2147483647 w 529"/>
                <a:gd name="T11" fmla="*/ 2147483647 h 640"/>
                <a:gd name="T12" fmla="*/ 2147483647 w 529"/>
                <a:gd name="T13" fmla="*/ 2147483647 h 640"/>
                <a:gd name="T14" fmla="*/ 2147483647 w 529"/>
                <a:gd name="T15" fmla="*/ 2147483647 h 640"/>
                <a:gd name="T16" fmla="*/ 2147483647 w 529"/>
                <a:gd name="T17" fmla="*/ 2147483647 h 640"/>
                <a:gd name="T18" fmla="*/ 2147483647 w 529"/>
                <a:gd name="T19" fmla="*/ 2147483647 h 640"/>
                <a:gd name="T20" fmla="*/ 2147483647 w 529"/>
                <a:gd name="T21" fmla="*/ 2147483647 h 640"/>
                <a:gd name="T22" fmla="*/ 2147483647 w 529"/>
                <a:gd name="T23" fmla="*/ 2147483647 h 640"/>
                <a:gd name="T24" fmla="*/ 2147483647 w 529"/>
                <a:gd name="T25" fmla="*/ 2147483647 h 640"/>
                <a:gd name="T26" fmla="*/ 2147483647 w 529"/>
                <a:gd name="T27" fmla="*/ 2147483647 h 640"/>
                <a:gd name="T28" fmla="*/ 2147483647 w 529"/>
                <a:gd name="T29" fmla="*/ 2147483647 h 640"/>
                <a:gd name="T30" fmla="*/ 2147483647 w 529"/>
                <a:gd name="T31" fmla="*/ 2147483647 h 640"/>
                <a:gd name="T32" fmla="*/ 2147483647 w 529"/>
                <a:gd name="T33" fmla="*/ 2147483647 h 640"/>
                <a:gd name="T34" fmla="*/ 2147483647 w 529"/>
                <a:gd name="T35" fmla="*/ 2147483647 h 640"/>
                <a:gd name="T36" fmla="*/ 2147483647 w 529"/>
                <a:gd name="T37" fmla="*/ 2147483647 h 640"/>
                <a:gd name="T38" fmla="*/ 2147483647 w 529"/>
                <a:gd name="T39" fmla="*/ 2147483647 h 640"/>
                <a:gd name="T40" fmla="*/ 2147483647 w 529"/>
                <a:gd name="T41" fmla="*/ 2147483647 h 640"/>
                <a:gd name="T42" fmla="*/ 2147483647 w 529"/>
                <a:gd name="T43" fmla="*/ 2147483647 h 640"/>
                <a:gd name="T44" fmla="*/ 2147483647 w 529"/>
                <a:gd name="T45" fmla="*/ 2147483647 h 640"/>
                <a:gd name="T46" fmla="*/ 2147483647 w 529"/>
                <a:gd name="T47" fmla="*/ 2147483647 h 640"/>
                <a:gd name="T48" fmla="*/ 2147483647 w 529"/>
                <a:gd name="T49" fmla="*/ 2147483647 h 640"/>
                <a:gd name="T50" fmla="*/ 2147483647 w 529"/>
                <a:gd name="T51" fmla="*/ 2147483647 h 640"/>
                <a:gd name="T52" fmla="*/ 2147483647 w 529"/>
                <a:gd name="T53" fmla="*/ 2147483647 h 640"/>
                <a:gd name="T54" fmla="*/ 2147483647 w 529"/>
                <a:gd name="T55" fmla="*/ 2147483647 h 640"/>
                <a:gd name="T56" fmla="*/ 2147483647 w 529"/>
                <a:gd name="T57" fmla="*/ 2147483647 h 640"/>
                <a:gd name="T58" fmla="*/ 0 w 529"/>
                <a:gd name="T59" fmla="*/ 2147483647 h 640"/>
                <a:gd name="T60" fmla="*/ 2147483647 w 529"/>
                <a:gd name="T61" fmla="*/ 2147483647 h 640"/>
                <a:gd name="T62" fmla="*/ 2147483647 w 529"/>
                <a:gd name="T63" fmla="*/ 2147483647 h 640"/>
                <a:gd name="T64" fmla="*/ 2147483647 w 529"/>
                <a:gd name="T65" fmla="*/ 2147483647 h 640"/>
                <a:gd name="T66" fmla="*/ 2147483647 w 529"/>
                <a:gd name="T67" fmla="*/ 2147483647 h 640"/>
                <a:gd name="T68" fmla="*/ 2147483647 w 529"/>
                <a:gd name="T69" fmla="*/ 2147483647 h 640"/>
                <a:gd name="T70" fmla="*/ 2147483647 w 529"/>
                <a:gd name="T71" fmla="*/ 0 h 6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9" h="640">
                  <a:moveTo>
                    <a:pt x="334" y="0"/>
                  </a:moveTo>
                  <a:lnTo>
                    <a:pt x="334" y="0"/>
                  </a:lnTo>
                  <a:lnTo>
                    <a:pt x="371" y="2"/>
                  </a:lnTo>
                  <a:lnTo>
                    <a:pt x="407" y="7"/>
                  </a:lnTo>
                  <a:lnTo>
                    <a:pt x="441" y="15"/>
                  </a:lnTo>
                  <a:lnTo>
                    <a:pt x="473" y="27"/>
                  </a:lnTo>
                  <a:lnTo>
                    <a:pt x="500" y="40"/>
                  </a:lnTo>
                  <a:lnTo>
                    <a:pt x="526" y="55"/>
                  </a:lnTo>
                  <a:lnTo>
                    <a:pt x="453" y="142"/>
                  </a:lnTo>
                  <a:lnTo>
                    <a:pt x="427" y="128"/>
                  </a:lnTo>
                  <a:lnTo>
                    <a:pt x="400" y="118"/>
                  </a:lnTo>
                  <a:lnTo>
                    <a:pt x="370" y="112"/>
                  </a:lnTo>
                  <a:lnTo>
                    <a:pt x="339" y="110"/>
                  </a:lnTo>
                  <a:lnTo>
                    <a:pt x="309" y="112"/>
                  </a:lnTo>
                  <a:lnTo>
                    <a:pt x="281" y="117"/>
                  </a:lnTo>
                  <a:lnTo>
                    <a:pt x="253" y="125"/>
                  </a:lnTo>
                  <a:lnTo>
                    <a:pt x="228" y="137"/>
                  </a:lnTo>
                  <a:lnTo>
                    <a:pt x="205" y="151"/>
                  </a:lnTo>
                  <a:lnTo>
                    <a:pt x="185" y="169"/>
                  </a:lnTo>
                  <a:lnTo>
                    <a:pt x="166" y="189"/>
                  </a:lnTo>
                  <a:lnTo>
                    <a:pt x="151" y="211"/>
                  </a:lnTo>
                  <a:lnTo>
                    <a:pt x="140" y="237"/>
                  </a:lnTo>
                  <a:lnTo>
                    <a:pt x="131" y="263"/>
                  </a:lnTo>
                  <a:lnTo>
                    <a:pt x="126" y="291"/>
                  </a:lnTo>
                  <a:lnTo>
                    <a:pt x="124" y="320"/>
                  </a:lnTo>
                  <a:lnTo>
                    <a:pt x="126" y="350"/>
                  </a:lnTo>
                  <a:lnTo>
                    <a:pt x="131" y="379"/>
                  </a:lnTo>
                  <a:lnTo>
                    <a:pt x="140" y="405"/>
                  </a:lnTo>
                  <a:lnTo>
                    <a:pt x="151" y="429"/>
                  </a:lnTo>
                  <a:lnTo>
                    <a:pt x="166" y="452"/>
                  </a:lnTo>
                  <a:lnTo>
                    <a:pt x="185" y="472"/>
                  </a:lnTo>
                  <a:lnTo>
                    <a:pt x="205" y="489"/>
                  </a:lnTo>
                  <a:lnTo>
                    <a:pt x="228" y="504"/>
                  </a:lnTo>
                  <a:lnTo>
                    <a:pt x="253" y="515"/>
                  </a:lnTo>
                  <a:lnTo>
                    <a:pt x="281" y="524"/>
                  </a:lnTo>
                  <a:lnTo>
                    <a:pt x="309" y="529"/>
                  </a:lnTo>
                  <a:lnTo>
                    <a:pt x="339" y="531"/>
                  </a:lnTo>
                  <a:lnTo>
                    <a:pt x="372" y="528"/>
                  </a:lnTo>
                  <a:lnTo>
                    <a:pt x="404" y="521"/>
                  </a:lnTo>
                  <a:lnTo>
                    <a:pt x="433" y="510"/>
                  </a:lnTo>
                  <a:lnTo>
                    <a:pt x="461" y="493"/>
                  </a:lnTo>
                  <a:lnTo>
                    <a:pt x="529" y="583"/>
                  </a:lnTo>
                  <a:lnTo>
                    <a:pt x="503" y="600"/>
                  </a:lnTo>
                  <a:lnTo>
                    <a:pt x="473" y="614"/>
                  </a:lnTo>
                  <a:lnTo>
                    <a:pt x="440" y="625"/>
                  </a:lnTo>
                  <a:lnTo>
                    <a:pt x="406" y="633"/>
                  </a:lnTo>
                  <a:lnTo>
                    <a:pt x="370" y="638"/>
                  </a:lnTo>
                  <a:lnTo>
                    <a:pt x="333" y="640"/>
                  </a:lnTo>
                  <a:lnTo>
                    <a:pt x="287" y="638"/>
                  </a:lnTo>
                  <a:lnTo>
                    <a:pt x="243" y="630"/>
                  </a:lnTo>
                  <a:lnTo>
                    <a:pt x="202" y="617"/>
                  </a:lnTo>
                  <a:lnTo>
                    <a:pt x="162" y="599"/>
                  </a:lnTo>
                  <a:lnTo>
                    <a:pt x="126" y="577"/>
                  </a:lnTo>
                  <a:lnTo>
                    <a:pt x="95" y="550"/>
                  </a:lnTo>
                  <a:lnTo>
                    <a:pt x="67" y="519"/>
                  </a:lnTo>
                  <a:lnTo>
                    <a:pt x="43" y="485"/>
                  </a:lnTo>
                  <a:lnTo>
                    <a:pt x="24" y="447"/>
                  </a:lnTo>
                  <a:lnTo>
                    <a:pt x="11" y="408"/>
                  </a:lnTo>
                  <a:lnTo>
                    <a:pt x="3" y="364"/>
                  </a:lnTo>
                  <a:lnTo>
                    <a:pt x="0" y="320"/>
                  </a:lnTo>
                  <a:lnTo>
                    <a:pt x="3" y="276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6"/>
                  </a:lnTo>
                  <a:lnTo>
                    <a:pt x="68" y="122"/>
                  </a:lnTo>
                  <a:lnTo>
                    <a:pt x="96" y="91"/>
                  </a:lnTo>
                  <a:lnTo>
                    <a:pt x="127" y="65"/>
                  </a:lnTo>
                  <a:lnTo>
                    <a:pt x="163" y="41"/>
                  </a:lnTo>
                  <a:lnTo>
                    <a:pt x="203" y="24"/>
                  </a:lnTo>
                  <a:lnTo>
                    <a:pt x="244" y="11"/>
                  </a:lnTo>
                  <a:lnTo>
                    <a:pt x="288" y="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26"/>
            <p:cNvSpPr>
              <a:spLocks noEditPoints="1"/>
            </p:cNvSpPr>
            <p:nvPr userDrawn="1"/>
          </p:nvSpPr>
          <p:spPr bwMode="auto">
            <a:xfrm>
              <a:off x="1760611" y="440567"/>
              <a:ext cx="346353" cy="330903"/>
            </a:xfrm>
            <a:custGeom>
              <a:avLst/>
              <a:gdLst>
                <a:gd name="T0" fmla="*/ 2147483647 w 671"/>
                <a:gd name="T1" fmla="*/ 2147483647 h 639"/>
                <a:gd name="T2" fmla="*/ 2147483647 w 671"/>
                <a:gd name="T3" fmla="*/ 2147483647 h 639"/>
                <a:gd name="T4" fmla="*/ 2147483647 w 671"/>
                <a:gd name="T5" fmla="*/ 2147483647 h 639"/>
                <a:gd name="T6" fmla="*/ 2147483647 w 671"/>
                <a:gd name="T7" fmla="*/ 2147483647 h 639"/>
                <a:gd name="T8" fmla="*/ 2147483647 w 671"/>
                <a:gd name="T9" fmla="*/ 2147483647 h 639"/>
                <a:gd name="T10" fmla="*/ 2147483647 w 671"/>
                <a:gd name="T11" fmla="*/ 2147483647 h 639"/>
                <a:gd name="T12" fmla="*/ 2147483647 w 671"/>
                <a:gd name="T13" fmla="*/ 2147483647 h 639"/>
                <a:gd name="T14" fmla="*/ 2147483647 w 671"/>
                <a:gd name="T15" fmla="*/ 2147483647 h 639"/>
                <a:gd name="T16" fmla="*/ 2147483647 w 671"/>
                <a:gd name="T17" fmla="*/ 2147483647 h 639"/>
                <a:gd name="T18" fmla="*/ 2147483647 w 671"/>
                <a:gd name="T19" fmla="*/ 2147483647 h 639"/>
                <a:gd name="T20" fmla="*/ 2147483647 w 671"/>
                <a:gd name="T21" fmla="*/ 2147483647 h 639"/>
                <a:gd name="T22" fmla="*/ 2147483647 w 671"/>
                <a:gd name="T23" fmla="*/ 2147483647 h 639"/>
                <a:gd name="T24" fmla="*/ 2147483647 w 671"/>
                <a:gd name="T25" fmla="*/ 2147483647 h 639"/>
                <a:gd name="T26" fmla="*/ 2147483647 w 671"/>
                <a:gd name="T27" fmla="*/ 2147483647 h 639"/>
                <a:gd name="T28" fmla="*/ 2147483647 w 671"/>
                <a:gd name="T29" fmla="*/ 2147483647 h 639"/>
                <a:gd name="T30" fmla="*/ 2147483647 w 671"/>
                <a:gd name="T31" fmla="*/ 2147483647 h 639"/>
                <a:gd name="T32" fmla="*/ 2147483647 w 671"/>
                <a:gd name="T33" fmla="*/ 2147483647 h 639"/>
                <a:gd name="T34" fmla="*/ 2147483647 w 671"/>
                <a:gd name="T35" fmla="*/ 2147483647 h 639"/>
                <a:gd name="T36" fmla="*/ 2147483647 w 671"/>
                <a:gd name="T37" fmla="*/ 2147483647 h 639"/>
                <a:gd name="T38" fmla="*/ 2147483647 w 671"/>
                <a:gd name="T39" fmla="*/ 2147483647 h 639"/>
                <a:gd name="T40" fmla="*/ 2147483647 w 671"/>
                <a:gd name="T41" fmla="*/ 2147483647 h 639"/>
                <a:gd name="T42" fmla="*/ 2147483647 w 671"/>
                <a:gd name="T43" fmla="*/ 2147483647 h 639"/>
                <a:gd name="T44" fmla="*/ 2147483647 w 671"/>
                <a:gd name="T45" fmla="*/ 2147483647 h 639"/>
                <a:gd name="T46" fmla="*/ 2147483647 w 671"/>
                <a:gd name="T47" fmla="*/ 2147483647 h 639"/>
                <a:gd name="T48" fmla="*/ 2147483647 w 671"/>
                <a:gd name="T49" fmla="*/ 0 h 639"/>
                <a:gd name="T50" fmla="*/ 2147483647 w 671"/>
                <a:gd name="T51" fmla="*/ 2147483647 h 639"/>
                <a:gd name="T52" fmla="*/ 2147483647 w 671"/>
                <a:gd name="T53" fmla="*/ 2147483647 h 639"/>
                <a:gd name="T54" fmla="*/ 2147483647 w 671"/>
                <a:gd name="T55" fmla="*/ 2147483647 h 639"/>
                <a:gd name="T56" fmla="*/ 2147483647 w 671"/>
                <a:gd name="T57" fmla="*/ 2147483647 h 639"/>
                <a:gd name="T58" fmla="*/ 2147483647 w 671"/>
                <a:gd name="T59" fmla="*/ 2147483647 h 639"/>
                <a:gd name="T60" fmla="*/ 2147483647 w 671"/>
                <a:gd name="T61" fmla="*/ 2147483647 h 639"/>
                <a:gd name="T62" fmla="*/ 2147483647 w 671"/>
                <a:gd name="T63" fmla="*/ 2147483647 h 639"/>
                <a:gd name="T64" fmla="*/ 2147483647 w 671"/>
                <a:gd name="T65" fmla="*/ 2147483647 h 639"/>
                <a:gd name="T66" fmla="*/ 2147483647 w 671"/>
                <a:gd name="T67" fmla="*/ 2147483647 h 639"/>
                <a:gd name="T68" fmla="*/ 2147483647 w 671"/>
                <a:gd name="T69" fmla="*/ 2147483647 h 639"/>
                <a:gd name="T70" fmla="*/ 2147483647 w 671"/>
                <a:gd name="T71" fmla="*/ 2147483647 h 639"/>
                <a:gd name="T72" fmla="*/ 2147483647 w 671"/>
                <a:gd name="T73" fmla="*/ 2147483647 h 639"/>
                <a:gd name="T74" fmla="*/ 2147483647 w 671"/>
                <a:gd name="T75" fmla="*/ 2147483647 h 639"/>
                <a:gd name="T76" fmla="*/ 2147483647 w 671"/>
                <a:gd name="T77" fmla="*/ 2147483647 h 639"/>
                <a:gd name="T78" fmla="*/ 2147483647 w 671"/>
                <a:gd name="T79" fmla="*/ 2147483647 h 639"/>
                <a:gd name="T80" fmla="*/ 2147483647 w 671"/>
                <a:gd name="T81" fmla="*/ 2147483647 h 639"/>
                <a:gd name="T82" fmla="*/ 2147483647 w 671"/>
                <a:gd name="T83" fmla="*/ 2147483647 h 639"/>
                <a:gd name="T84" fmla="*/ 2147483647 w 671"/>
                <a:gd name="T85" fmla="*/ 2147483647 h 639"/>
                <a:gd name="T86" fmla="*/ 0 w 671"/>
                <a:gd name="T87" fmla="*/ 2147483647 h 639"/>
                <a:gd name="T88" fmla="*/ 2147483647 w 671"/>
                <a:gd name="T89" fmla="*/ 2147483647 h 639"/>
                <a:gd name="T90" fmla="*/ 2147483647 w 671"/>
                <a:gd name="T91" fmla="*/ 2147483647 h 639"/>
                <a:gd name="T92" fmla="*/ 2147483647 w 671"/>
                <a:gd name="T93" fmla="*/ 2147483647 h 639"/>
                <a:gd name="T94" fmla="*/ 2147483647 w 671"/>
                <a:gd name="T95" fmla="*/ 2147483647 h 639"/>
                <a:gd name="T96" fmla="*/ 2147483647 w 671"/>
                <a:gd name="T97" fmla="*/ 2147483647 h 639"/>
                <a:gd name="T98" fmla="*/ 2147483647 w 671"/>
                <a:gd name="T99" fmla="*/ 2147483647 h 63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71" h="639">
                  <a:moveTo>
                    <a:pt x="336" y="109"/>
                  </a:moveTo>
                  <a:lnTo>
                    <a:pt x="306" y="111"/>
                  </a:lnTo>
                  <a:lnTo>
                    <a:pt x="278" y="116"/>
                  </a:lnTo>
                  <a:lnTo>
                    <a:pt x="252" y="124"/>
                  </a:lnTo>
                  <a:lnTo>
                    <a:pt x="227" y="136"/>
                  </a:lnTo>
                  <a:lnTo>
                    <a:pt x="205" y="151"/>
                  </a:lnTo>
                  <a:lnTo>
                    <a:pt x="184" y="168"/>
                  </a:lnTo>
                  <a:lnTo>
                    <a:pt x="167" y="188"/>
                  </a:lnTo>
                  <a:lnTo>
                    <a:pt x="152" y="211"/>
                  </a:lnTo>
                  <a:lnTo>
                    <a:pt x="140" y="236"/>
                  </a:lnTo>
                  <a:lnTo>
                    <a:pt x="131" y="263"/>
                  </a:lnTo>
                  <a:lnTo>
                    <a:pt x="126" y="290"/>
                  </a:lnTo>
                  <a:lnTo>
                    <a:pt x="124" y="319"/>
                  </a:lnTo>
                  <a:lnTo>
                    <a:pt x="126" y="348"/>
                  </a:lnTo>
                  <a:lnTo>
                    <a:pt x="131" y="377"/>
                  </a:lnTo>
                  <a:lnTo>
                    <a:pt x="140" y="403"/>
                  </a:lnTo>
                  <a:lnTo>
                    <a:pt x="152" y="428"/>
                  </a:lnTo>
                  <a:lnTo>
                    <a:pt x="166" y="451"/>
                  </a:lnTo>
                  <a:lnTo>
                    <a:pt x="184" y="471"/>
                  </a:lnTo>
                  <a:lnTo>
                    <a:pt x="205" y="488"/>
                  </a:lnTo>
                  <a:lnTo>
                    <a:pt x="227" y="503"/>
                  </a:lnTo>
                  <a:lnTo>
                    <a:pt x="252" y="514"/>
                  </a:lnTo>
                  <a:lnTo>
                    <a:pt x="278" y="523"/>
                  </a:lnTo>
                  <a:lnTo>
                    <a:pt x="306" y="528"/>
                  </a:lnTo>
                  <a:lnTo>
                    <a:pt x="336" y="530"/>
                  </a:lnTo>
                  <a:lnTo>
                    <a:pt x="365" y="528"/>
                  </a:lnTo>
                  <a:lnTo>
                    <a:pt x="392" y="523"/>
                  </a:lnTo>
                  <a:lnTo>
                    <a:pt x="418" y="514"/>
                  </a:lnTo>
                  <a:lnTo>
                    <a:pt x="444" y="503"/>
                  </a:lnTo>
                  <a:lnTo>
                    <a:pt x="466" y="488"/>
                  </a:lnTo>
                  <a:lnTo>
                    <a:pt x="486" y="471"/>
                  </a:lnTo>
                  <a:lnTo>
                    <a:pt x="504" y="451"/>
                  </a:lnTo>
                  <a:lnTo>
                    <a:pt x="519" y="428"/>
                  </a:lnTo>
                  <a:lnTo>
                    <a:pt x="531" y="403"/>
                  </a:lnTo>
                  <a:lnTo>
                    <a:pt x="540" y="377"/>
                  </a:lnTo>
                  <a:lnTo>
                    <a:pt x="545" y="348"/>
                  </a:lnTo>
                  <a:lnTo>
                    <a:pt x="547" y="319"/>
                  </a:lnTo>
                  <a:lnTo>
                    <a:pt x="545" y="290"/>
                  </a:lnTo>
                  <a:lnTo>
                    <a:pt x="540" y="263"/>
                  </a:lnTo>
                  <a:lnTo>
                    <a:pt x="531" y="236"/>
                  </a:lnTo>
                  <a:lnTo>
                    <a:pt x="519" y="211"/>
                  </a:lnTo>
                  <a:lnTo>
                    <a:pt x="504" y="188"/>
                  </a:lnTo>
                  <a:lnTo>
                    <a:pt x="486" y="168"/>
                  </a:lnTo>
                  <a:lnTo>
                    <a:pt x="466" y="151"/>
                  </a:lnTo>
                  <a:lnTo>
                    <a:pt x="444" y="136"/>
                  </a:lnTo>
                  <a:lnTo>
                    <a:pt x="418" y="124"/>
                  </a:lnTo>
                  <a:lnTo>
                    <a:pt x="392" y="116"/>
                  </a:lnTo>
                  <a:lnTo>
                    <a:pt x="365" y="111"/>
                  </a:lnTo>
                  <a:lnTo>
                    <a:pt x="336" y="109"/>
                  </a:lnTo>
                  <a:close/>
                  <a:moveTo>
                    <a:pt x="336" y="0"/>
                  </a:moveTo>
                  <a:lnTo>
                    <a:pt x="382" y="2"/>
                  </a:lnTo>
                  <a:lnTo>
                    <a:pt x="426" y="10"/>
                  </a:lnTo>
                  <a:lnTo>
                    <a:pt x="468" y="23"/>
                  </a:lnTo>
                  <a:lnTo>
                    <a:pt x="507" y="40"/>
                  </a:lnTo>
                  <a:lnTo>
                    <a:pt x="544" y="64"/>
                  </a:lnTo>
                  <a:lnTo>
                    <a:pt x="575" y="90"/>
                  </a:lnTo>
                  <a:lnTo>
                    <a:pt x="603" y="121"/>
                  </a:lnTo>
                  <a:lnTo>
                    <a:pt x="627" y="155"/>
                  </a:lnTo>
                  <a:lnTo>
                    <a:pt x="647" y="192"/>
                  </a:lnTo>
                  <a:lnTo>
                    <a:pt x="660" y="233"/>
                  </a:lnTo>
                  <a:lnTo>
                    <a:pt x="669" y="275"/>
                  </a:lnTo>
                  <a:lnTo>
                    <a:pt x="671" y="319"/>
                  </a:lnTo>
                  <a:lnTo>
                    <a:pt x="671" y="320"/>
                  </a:lnTo>
                  <a:lnTo>
                    <a:pt x="669" y="364"/>
                  </a:lnTo>
                  <a:lnTo>
                    <a:pt x="660" y="407"/>
                  </a:lnTo>
                  <a:lnTo>
                    <a:pt x="647" y="446"/>
                  </a:lnTo>
                  <a:lnTo>
                    <a:pt x="627" y="484"/>
                  </a:lnTo>
                  <a:lnTo>
                    <a:pt x="603" y="518"/>
                  </a:lnTo>
                  <a:lnTo>
                    <a:pt x="575" y="549"/>
                  </a:lnTo>
                  <a:lnTo>
                    <a:pt x="544" y="576"/>
                  </a:lnTo>
                  <a:lnTo>
                    <a:pt x="507" y="598"/>
                  </a:lnTo>
                  <a:lnTo>
                    <a:pt x="468" y="616"/>
                  </a:lnTo>
                  <a:lnTo>
                    <a:pt x="426" y="629"/>
                  </a:lnTo>
                  <a:lnTo>
                    <a:pt x="382" y="637"/>
                  </a:lnTo>
                  <a:lnTo>
                    <a:pt x="336" y="639"/>
                  </a:lnTo>
                  <a:lnTo>
                    <a:pt x="289" y="637"/>
                  </a:lnTo>
                  <a:lnTo>
                    <a:pt x="245" y="629"/>
                  </a:lnTo>
                  <a:lnTo>
                    <a:pt x="204" y="616"/>
                  </a:lnTo>
                  <a:lnTo>
                    <a:pt x="164" y="598"/>
                  </a:lnTo>
                  <a:lnTo>
                    <a:pt x="135" y="580"/>
                  </a:lnTo>
                  <a:lnTo>
                    <a:pt x="108" y="560"/>
                  </a:lnTo>
                  <a:lnTo>
                    <a:pt x="83" y="537"/>
                  </a:lnTo>
                  <a:lnTo>
                    <a:pt x="62" y="511"/>
                  </a:lnTo>
                  <a:lnTo>
                    <a:pt x="43" y="483"/>
                  </a:lnTo>
                  <a:lnTo>
                    <a:pt x="24" y="446"/>
                  </a:lnTo>
                  <a:lnTo>
                    <a:pt x="11" y="406"/>
                  </a:lnTo>
                  <a:lnTo>
                    <a:pt x="3" y="363"/>
                  </a:lnTo>
                  <a:lnTo>
                    <a:pt x="0" y="319"/>
                  </a:lnTo>
                  <a:lnTo>
                    <a:pt x="3" y="275"/>
                  </a:lnTo>
                  <a:lnTo>
                    <a:pt x="11" y="234"/>
                  </a:lnTo>
                  <a:lnTo>
                    <a:pt x="24" y="193"/>
                  </a:lnTo>
                  <a:lnTo>
                    <a:pt x="43" y="155"/>
                  </a:lnTo>
                  <a:lnTo>
                    <a:pt x="62" y="128"/>
                  </a:lnTo>
                  <a:lnTo>
                    <a:pt x="83" y="102"/>
                  </a:lnTo>
                  <a:lnTo>
                    <a:pt x="108" y="79"/>
                  </a:lnTo>
                  <a:lnTo>
                    <a:pt x="135" y="59"/>
                  </a:lnTo>
                  <a:lnTo>
                    <a:pt x="164" y="40"/>
                  </a:lnTo>
                  <a:lnTo>
                    <a:pt x="204" y="23"/>
                  </a:lnTo>
                  <a:lnTo>
                    <a:pt x="245" y="10"/>
                  </a:lnTo>
                  <a:lnTo>
                    <a:pt x="289" y="2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27"/>
            <p:cNvSpPr>
              <a:spLocks/>
            </p:cNvSpPr>
            <p:nvPr userDrawn="1"/>
          </p:nvSpPr>
          <p:spPr bwMode="auto">
            <a:xfrm>
              <a:off x="975802" y="851925"/>
              <a:ext cx="54483" cy="72669"/>
            </a:xfrm>
            <a:custGeom>
              <a:avLst/>
              <a:gdLst>
                <a:gd name="T0" fmla="*/ 0 w 105"/>
                <a:gd name="T1" fmla="*/ 0 h 142"/>
                <a:gd name="T2" fmla="*/ 2147483647 w 105"/>
                <a:gd name="T3" fmla="*/ 0 h 142"/>
                <a:gd name="T4" fmla="*/ 2147483647 w 105"/>
                <a:gd name="T5" fmla="*/ 2147483647 h 142"/>
                <a:gd name="T6" fmla="*/ 2147483647 w 105"/>
                <a:gd name="T7" fmla="*/ 2147483647 h 142"/>
                <a:gd name="T8" fmla="*/ 2147483647 w 105"/>
                <a:gd name="T9" fmla="*/ 2147483647 h 142"/>
                <a:gd name="T10" fmla="*/ 0 w 105"/>
                <a:gd name="T11" fmla="*/ 2147483647 h 142"/>
                <a:gd name="T12" fmla="*/ 0 w 10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" h="142">
                  <a:moveTo>
                    <a:pt x="0" y="0"/>
                  </a:moveTo>
                  <a:lnTo>
                    <a:pt x="105" y="0"/>
                  </a:lnTo>
                  <a:lnTo>
                    <a:pt x="105" y="32"/>
                  </a:lnTo>
                  <a:lnTo>
                    <a:pt x="40" y="32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28"/>
            <p:cNvSpPr>
              <a:spLocks noEditPoints="1"/>
            </p:cNvSpPr>
            <p:nvPr userDrawn="1"/>
          </p:nvSpPr>
          <p:spPr bwMode="auto">
            <a:xfrm>
              <a:off x="1100334" y="851925"/>
              <a:ext cx="85615" cy="7266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3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9"/>
            <p:cNvSpPr>
              <a:spLocks noEditPoints="1"/>
            </p:cNvSpPr>
            <p:nvPr userDrawn="1"/>
          </p:nvSpPr>
          <p:spPr bwMode="auto">
            <a:xfrm>
              <a:off x="1262485" y="851925"/>
              <a:ext cx="64860" cy="72669"/>
            </a:xfrm>
            <a:custGeom>
              <a:avLst/>
              <a:gdLst>
                <a:gd name="T0" fmla="*/ 2147483647 w 128"/>
                <a:gd name="T1" fmla="*/ 2147483647 h 142"/>
                <a:gd name="T2" fmla="*/ 2147483647 w 128"/>
                <a:gd name="T3" fmla="*/ 2147483647 h 142"/>
                <a:gd name="T4" fmla="*/ 2147483647 w 128"/>
                <a:gd name="T5" fmla="*/ 2147483647 h 142"/>
                <a:gd name="T6" fmla="*/ 2147483647 w 128"/>
                <a:gd name="T7" fmla="*/ 2147483647 h 142"/>
                <a:gd name="T8" fmla="*/ 2147483647 w 128"/>
                <a:gd name="T9" fmla="*/ 2147483647 h 142"/>
                <a:gd name="T10" fmla="*/ 2147483647 w 128"/>
                <a:gd name="T11" fmla="*/ 2147483647 h 142"/>
                <a:gd name="T12" fmla="*/ 2147483647 w 128"/>
                <a:gd name="T13" fmla="*/ 2147483647 h 142"/>
                <a:gd name="T14" fmla="*/ 2147483647 w 128"/>
                <a:gd name="T15" fmla="*/ 2147483647 h 142"/>
                <a:gd name="T16" fmla="*/ 2147483647 w 128"/>
                <a:gd name="T17" fmla="*/ 2147483647 h 142"/>
                <a:gd name="T18" fmla="*/ 2147483647 w 128"/>
                <a:gd name="T19" fmla="*/ 2147483647 h 142"/>
                <a:gd name="T20" fmla="*/ 2147483647 w 128"/>
                <a:gd name="T21" fmla="*/ 2147483647 h 142"/>
                <a:gd name="T22" fmla="*/ 2147483647 w 128"/>
                <a:gd name="T23" fmla="*/ 2147483647 h 142"/>
                <a:gd name="T24" fmla="*/ 2147483647 w 128"/>
                <a:gd name="T25" fmla="*/ 2147483647 h 142"/>
                <a:gd name="T26" fmla="*/ 2147483647 w 128"/>
                <a:gd name="T27" fmla="*/ 2147483647 h 142"/>
                <a:gd name="T28" fmla="*/ 2147483647 w 128"/>
                <a:gd name="T29" fmla="*/ 2147483647 h 142"/>
                <a:gd name="T30" fmla="*/ 2147483647 w 128"/>
                <a:gd name="T31" fmla="*/ 2147483647 h 142"/>
                <a:gd name="T32" fmla="*/ 0 w 128"/>
                <a:gd name="T33" fmla="*/ 0 h 142"/>
                <a:gd name="T34" fmla="*/ 2147483647 w 128"/>
                <a:gd name="T35" fmla="*/ 0 h 142"/>
                <a:gd name="T36" fmla="*/ 2147483647 w 128"/>
                <a:gd name="T37" fmla="*/ 2147483647 h 142"/>
                <a:gd name="T38" fmla="*/ 2147483647 w 128"/>
                <a:gd name="T39" fmla="*/ 2147483647 h 142"/>
                <a:gd name="T40" fmla="*/ 2147483647 w 128"/>
                <a:gd name="T41" fmla="*/ 2147483647 h 142"/>
                <a:gd name="T42" fmla="*/ 2147483647 w 128"/>
                <a:gd name="T43" fmla="*/ 2147483647 h 142"/>
                <a:gd name="T44" fmla="*/ 2147483647 w 128"/>
                <a:gd name="T45" fmla="*/ 2147483647 h 142"/>
                <a:gd name="T46" fmla="*/ 2147483647 w 128"/>
                <a:gd name="T47" fmla="*/ 2147483647 h 142"/>
                <a:gd name="T48" fmla="*/ 2147483647 w 128"/>
                <a:gd name="T49" fmla="*/ 2147483647 h 142"/>
                <a:gd name="T50" fmla="*/ 2147483647 w 128"/>
                <a:gd name="T51" fmla="*/ 2147483647 h 142"/>
                <a:gd name="T52" fmla="*/ 2147483647 w 128"/>
                <a:gd name="T53" fmla="*/ 2147483647 h 142"/>
                <a:gd name="T54" fmla="*/ 2147483647 w 128"/>
                <a:gd name="T55" fmla="*/ 2147483647 h 142"/>
                <a:gd name="T56" fmla="*/ 2147483647 w 128"/>
                <a:gd name="T57" fmla="*/ 2147483647 h 142"/>
                <a:gd name="T58" fmla="*/ 2147483647 w 128"/>
                <a:gd name="T59" fmla="*/ 2147483647 h 142"/>
                <a:gd name="T60" fmla="*/ 2147483647 w 128"/>
                <a:gd name="T61" fmla="*/ 2147483647 h 142"/>
                <a:gd name="T62" fmla="*/ 2147483647 w 128"/>
                <a:gd name="T63" fmla="*/ 2147483647 h 142"/>
                <a:gd name="T64" fmla="*/ 0 w 128"/>
                <a:gd name="T65" fmla="*/ 2147483647 h 142"/>
                <a:gd name="T66" fmla="*/ 0 w 128"/>
                <a:gd name="T67" fmla="*/ 0 h 14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8" h="142">
                  <a:moveTo>
                    <a:pt x="40" y="32"/>
                  </a:moveTo>
                  <a:lnTo>
                    <a:pt x="40" y="74"/>
                  </a:lnTo>
                  <a:lnTo>
                    <a:pt x="63" y="74"/>
                  </a:lnTo>
                  <a:lnTo>
                    <a:pt x="74" y="73"/>
                  </a:lnTo>
                  <a:lnTo>
                    <a:pt x="82" y="69"/>
                  </a:lnTo>
                  <a:lnTo>
                    <a:pt x="84" y="66"/>
                  </a:lnTo>
                  <a:lnTo>
                    <a:pt x="86" y="61"/>
                  </a:lnTo>
                  <a:lnTo>
                    <a:pt x="88" y="57"/>
                  </a:lnTo>
                  <a:lnTo>
                    <a:pt x="88" y="52"/>
                  </a:lnTo>
                  <a:lnTo>
                    <a:pt x="88" y="48"/>
                  </a:lnTo>
                  <a:lnTo>
                    <a:pt x="86" y="44"/>
                  </a:lnTo>
                  <a:lnTo>
                    <a:pt x="84" y="40"/>
                  </a:lnTo>
                  <a:lnTo>
                    <a:pt x="82" y="37"/>
                  </a:lnTo>
                  <a:lnTo>
                    <a:pt x="74" y="33"/>
                  </a:lnTo>
                  <a:lnTo>
                    <a:pt x="63" y="32"/>
                  </a:lnTo>
                  <a:lnTo>
                    <a:pt x="40" y="32"/>
                  </a:lnTo>
                  <a:close/>
                  <a:moveTo>
                    <a:pt x="0" y="0"/>
                  </a:moveTo>
                  <a:lnTo>
                    <a:pt x="66" y="0"/>
                  </a:lnTo>
                  <a:lnTo>
                    <a:pt x="83" y="2"/>
                  </a:lnTo>
                  <a:lnTo>
                    <a:pt x="99" y="7"/>
                  </a:lnTo>
                  <a:lnTo>
                    <a:pt x="111" y="14"/>
                  </a:lnTo>
                  <a:lnTo>
                    <a:pt x="121" y="25"/>
                  </a:lnTo>
                  <a:lnTo>
                    <a:pt x="126" y="37"/>
                  </a:lnTo>
                  <a:lnTo>
                    <a:pt x="128" y="52"/>
                  </a:lnTo>
                  <a:lnTo>
                    <a:pt x="126" y="68"/>
                  </a:lnTo>
                  <a:lnTo>
                    <a:pt x="121" y="81"/>
                  </a:lnTo>
                  <a:lnTo>
                    <a:pt x="111" y="91"/>
                  </a:lnTo>
                  <a:lnTo>
                    <a:pt x="99" y="99"/>
                  </a:lnTo>
                  <a:lnTo>
                    <a:pt x="83" y="104"/>
                  </a:lnTo>
                  <a:lnTo>
                    <a:pt x="66" y="105"/>
                  </a:lnTo>
                  <a:lnTo>
                    <a:pt x="40" y="105"/>
                  </a:lnTo>
                  <a:lnTo>
                    <a:pt x="40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30"/>
            <p:cNvSpPr>
              <a:spLocks noEditPoints="1"/>
            </p:cNvSpPr>
            <p:nvPr userDrawn="1"/>
          </p:nvSpPr>
          <p:spPr bwMode="auto">
            <a:xfrm>
              <a:off x="1402582" y="851925"/>
              <a:ext cx="85615" cy="72669"/>
            </a:xfrm>
            <a:custGeom>
              <a:avLst/>
              <a:gdLst>
                <a:gd name="T0" fmla="*/ 2147483647 w 166"/>
                <a:gd name="T1" fmla="*/ 2147483647 h 142"/>
                <a:gd name="T2" fmla="*/ 2147483647 w 166"/>
                <a:gd name="T3" fmla="*/ 2147483647 h 142"/>
                <a:gd name="T4" fmla="*/ 2147483647 w 166"/>
                <a:gd name="T5" fmla="*/ 2147483647 h 142"/>
                <a:gd name="T6" fmla="*/ 2147483647 w 166"/>
                <a:gd name="T7" fmla="*/ 2147483647 h 142"/>
                <a:gd name="T8" fmla="*/ 2147483647 w 166"/>
                <a:gd name="T9" fmla="*/ 0 h 142"/>
                <a:gd name="T10" fmla="*/ 2147483647 w 166"/>
                <a:gd name="T11" fmla="*/ 0 h 142"/>
                <a:gd name="T12" fmla="*/ 2147483647 w 166"/>
                <a:gd name="T13" fmla="*/ 2147483647 h 142"/>
                <a:gd name="T14" fmla="*/ 2147483647 w 166"/>
                <a:gd name="T15" fmla="*/ 2147483647 h 142"/>
                <a:gd name="T16" fmla="*/ 2147483647 w 166"/>
                <a:gd name="T17" fmla="*/ 2147483647 h 142"/>
                <a:gd name="T18" fmla="*/ 2147483647 w 166"/>
                <a:gd name="T19" fmla="*/ 2147483647 h 142"/>
                <a:gd name="T20" fmla="*/ 2147483647 w 166"/>
                <a:gd name="T21" fmla="*/ 2147483647 h 142"/>
                <a:gd name="T22" fmla="*/ 0 w 166"/>
                <a:gd name="T23" fmla="*/ 2147483647 h 142"/>
                <a:gd name="T24" fmla="*/ 2147483647 w 16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66" h="142">
                  <a:moveTo>
                    <a:pt x="82" y="39"/>
                  </a:moveTo>
                  <a:lnTo>
                    <a:pt x="64" y="85"/>
                  </a:lnTo>
                  <a:lnTo>
                    <a:pt x="101" y="85"/>
                  </a:lnTo>
                  <a:lnTo>
                    <a:pt x="82" y="39"/>
                  </a:lnTo>
                  <a:close/>
                  <a:moveTo>
                    <a:pt x="63" y="0"/>
                  </a:moveTo>
                  <a:lnTo>
                    <a:pt x="102" y="0"/>
                  </a:lnTo>
                  <a:lnTo>
                    <a:pt x="166" y="142"/>
                  </a:lnTo>
                  <a:lnTo>
                    <a:pt x="124" y="142"/>
                  </a:lnTo>
                  <a:lnTo>
                    <a:pt x="112" y="115"/>
                  </a:lnTo>
                  <a:lnTo>
                    <a:pt x="53" y="115"/>
                  </a:lnTo>
                  <a:lnTo>
                    <a:pt x="42" y="142"/>
                  </a:lnTo>
                  <a:lnTo>
                    <a:pt x="0" y="14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31"/>
            <p:cNvSpPr>
              <a:spLocks/>
            </p:cNvSpPr>
            <p:nvPr userDrawn="1"/>
          </p:nvSpPr>
          <p:spPr bwMode="auto">
            <a:xfrm>
              <a:off x="1573813" y="851925"/>
              <a:ext cx="70049" cy="7266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2147483647 h 142"/>
                <a:gd name="T8" fmla="*/ 2147483647 w 136"/>
                <a:gd name="T9" fmla="*/ 0 h 142"/>
                <a:gd name="T10" fmla="*/ 2147483647 w 136"/>
                <a:gd name="T11" fmla="*/ 0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2147483647 w 136"/>
                <a:gd name="T19" fmla="*/ 2147483647 h 142"/>
                <a:gd name="T20" fmla="*/ 2147483647 w 136"/>
                <a:gd name="T21" fmla="*/ 2147483647 h 142"/>
                <a:gd name="T22" fmla="*/ 0 w 136"/>
                <a:gd name="T23" fmla="*/ 2147483647 h 142"/>
                <a:gd name="T24" fmla="*/ 0 w 136"/>
                <a:gd name="T25" fmla="*/ 0 h 1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41" y="0"/>
                  </a:lnTo>
                  <a:lnTo>
                    <a:pt x="41" y="53"/>
                  </a:lnTo>
                  <a:lnTo>
                    <a:pt x="95" y="53"/>
                  </a:lnTo>
                  <a:lnTo>
                    <a:pt x="95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5" y="142"/>
                  </a:lnTo>
                  <a:lnTo>
                    <a:pt x="95" y="87"/>
                  </a:lnTo>
                  <a:lnTo>
                    <a:pt x="41" y="87"/>
                  </a:lnTo>
                  <a:lnTo>
                    <a:pt x="41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32"/>
            <p:cNvSpPr>
              <a:spLocks/>
            </p:cNvSpPr>
            <p:nvPr userDrawn="1"/>
          </p:nvSpPr>
          <p:spPr bwMode="auto">
            <a:xfrm>
              <a:off x="1729478" y="851925"/>
              <a:ext cx="64860" cy="72669"/>
            </a:xfrm>
            <a:custGeom>
              <a:avLst/>
              <a:gdLst>
                <a:gd name="T0" fmla="*/ 0 w 127"/>
                <a:gd name="T1" fmla="*/ 0 h 142"/>
                <a:gd name="T2" fmla="*/ 2147483647 w 127"/>
                <a:gd name="T3" fmla="*/ 0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0 w 127"/>
                <a:gd name="T15" fmla="*/ 2147483647 h 142"/>
                <a:gd name="T16" fmla="*/ 0 w 127"/>
                <a:gd name="T17" fmla="*/ 0 h 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7" h="142">
                  <a:moveTo>
                    <a:pt x="0" y="0"/>
                  </a:moveTo>
                  <a:lnTo>
                    <a:pt x="127" y="0"/>
                  </a:lnTo>
                  <a:lnTo>
                    <a:pt x="127" y="32"/>
                  </a:lnTo>
                  <a:lnTo>
                    <a:pt x="84" y="32"/>
                  </a:lnTo>
                  <a:lnTo>
                    <a:pt x="84" y="142"/>
                  </a:lnTo>
                  <a:lnTo>
                    <a:pt x="44" y="142"/>
                  </a:lnTo>
                  <a:lnTo>
                    <a:pt x="44" y="32"/>
                  </a:lnTo>
                  <a:lnTo>
                    <a:pt x="0" y="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33"/>
            <p:cNvSpPr>
              <a:spLocks/>
            </p:cNvSpPr>
            <p:nvPr userDrawn="1"/>
          </p:nvSpPr>
          <p:spPr bwMode="auto">
            <a:xfrm>
              <a:off x="1876061" y="851925"/>
              <a:ext cx="70049" cy="72669"/>
            </a:xfrm>
            <a:custGeom>
              <a:avLst/>
              <a:gdLst>
                <a:gd name="T0" fmla="*/ 0 w 136"/>
                <a:gd name="T1" fmla="*/ 0 h 142"/>
                <a:gd name="T2" fmla="*/ 2147483647 w 136"/>
                <a:gd name="T3" fmla="*/ 0 h 142"/>
                <a:gd name="T4" fmla="*/ 2147483647 w 136"/>
                <a:gd name="T5" fmla="*/ 2147483647 h 142"/>
                <a:gd name="T6" fmla="*/ 2147483647 w 136"/>
                <a:gd name="T7" fmla="*/ 0 h 142"/>
                <a:gd name="T8" fmla="*/ 2147483647 w 136"/>
                <a:gd name="T9" fmla="*/ 0 h 142"/>
                <a:gd name="T10" fmla="*/ 2147483647 w 136"/>
                <a:gd name="T11" fmla="*/ 2147483647 h 142"/>
                <a:gd name="T12" fmla="*/ 2147483647 w 136"/>
                <a:gd name="T13" fmla="*/ 2147483647 h 142"/>
                <a:gd name="T14" fmla="*/ 2147483647 w 136"/>
                <a:gd name="T15" fmla="*/ 2147483647 h 142"/>
                <a:gd name="T16" fmla="*/ 2147483647 w 136"/>
                <a:gd name="T17" fmla="*/ 2147483647 h 142"/>
                <a:gd name="T18" fmla="*/ 0 w 136"/>
                <a:gd name="T19" fmla="*/ 2147483647 h 142"/>
                <a:gd name="T20" fmla="*/ 0 w 136"/>
                <a:gd name="T21" fmla="*/ 0 h 1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6" h="142">
                  <a:moveTo>
                    <a:pt x="0" y="0"/>
                  </a:moveTo>
                  <a:lnTo>
                    <a:pt x="39" y="0"/>
                  </a:lnTo>
                  <a:lnTo>
                    <a:pt x="39" y="84"/>
                  </a:lnTo>
                  <a:lnTo>
                    <a:pt x="98" y="0"/>
                  </a:lnTo>
                  <a:lnTo>
                    <a:pt x="136" y="0"/>
                  </a:lnTo>
                  <a:lnTo>
                    <a:pt x="136" y="142"/>
                  </a:lnTo>
                  <a:lnTo>
                    <a:pt x="96" y="142"/>
                  </a:lnTo>
                  <a:lnTo>
                    <a:pt x="96" y="59"/>
                  </a:lnTo>
                  <a:lnTo>
                    <a:pt x="37" y="142"/>
                  </a:lnTo>
                  <a:lnTo>
                    <a:pt x="0" y="1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34"/>
            <p:cNvSpPr>
              <a:spLocks noEditPoints="1"/>
            </p:cNvSpPr>
            <p:nvPr userDrawn="1"/>
          </p:nvSpPr>
          <p:spPr bwMode="auto">
            <a:xfrm>
              <a:off x="2016159" y="851925"/>
              <a:ext cx="67455" cy="72669"/>
            </a:xfrm>
            <a:custGeom>
              <a:avLst/>
              <a:gdLst>
                <a:gd name="T0" fmla="*/ 2147483647 w 127"/>
                <a:gd name="T1" fmla="*/ 2147483647 h 142"/>
                <a:gd name="T2" fmla="*/ 2147483647 w 127"/>
                <a:gd name="T3" fmla="*/ 2147483647 h 142"/>
                <a:gd name="T4" fmla="*/ 2147483647 w 127"/>
                <a:gd name="T5" fmla="*/ 2147483647 h 142"/>
                <a:gd name="T6" fmla="*/ 2147483647 w 127"/>
                <a:gd name="T7" fmla="*/ 2147483647 h 142"/>
                <a:gd name="T8" fmla="*/ 2147483647 w 127"/>
                <a:gd name="T9" fmla="*/ 2147483647 h 142"/>
                <a:gd name="T10" fmla="*/ 2147483647 w 127"/>
                <a:gd name="T11" fmla="*/ 2147483647 h 142"/>
                <a:gd name="T12" fmla="*/ 2147483647 w 127"/>
                <a:gd name="T13" fmla="*/ 2147483647 h 142"/>
                <a:gd name="T14" fmla="*/ 2147483647 w 127"/>
                <a:gd name="T15" fmla="*/ 2147483647 h 142"/>
                <a:gd name="T16" fmla="*/ 2147483647 w 127"/>
                <a:gd name="T17" fmla="*/ 2147483647 h 142"/>
                <a:gd name="T18" fmla="*/ 2147483647 w 127"/>
                <a:gd name="T19" fmla="*/ 2147483647 h 142"/>
                <a:gd name="T20" fmla="*/ 2147483647 w 127"/>
                <a:gd name="T21" fmla="*/ 2147483647 h 142"/>
                <a:gd name="T22" fmla="*/ 2147483647 w 127"/>
                <a:gd name="T23" fmla="*/ 2147483647 h 142"/>
                <a:gd name="T24" fmla="*/ 2147483647 w 127"/>
                <a:gd name="T25" fmla="*/ 0 h 142"/>
                <a:gd name="T26" fmla="*/ 2147483647 w 127"/>
                <a:gd name="T27" fmla="*/ 0 h 142"/>
                <a:gd name="T28" fmla="*/ 2147483647 w 127"/>
                <a:gd name="T29" fmla="*/ 2147483647 h 142"/>
                <a:gd name="T30" fmla="*/ 2147483647 w 127"/>
                <a:gd name="T31" fmla="*/ 2147483647 h 142"/>
                <a:gd name="T32" fmla="*/ 2147483647 w 127"/>
                <a:gd name="T33" fmla="*/ 2147483647 h 142"/>
                <a:gd name="T34" fmla="*/ 2147483647 w 127"/>
                <a:gd name="T35" fmla="*/ 2147483647 h 142"/>
                <a:gd name="T36" fmla="*/ 2147483647 w 127"/>
                <a:gd name="T37" fmla="*/ 2147483647 h 142"/>
                <a:gd name="T38" fmla="*/ 0 w 127"/>
                <a:gd name="T39" fmla="*/ 2147483647 h 142"/>
                <a:gd name="T40" fmla="*/ 2147483647 w 127"/>
                <a:gd name="T41" fmla="*/ 2147483647 h 142"/>
                <a:gd name="T42" fmla="*/ 2147483647 w 127"/>
                <a:gd name="T43" fmla="*/ 2147483647 h 142"/>
                <a:gd name="T44" fmla="*/ 2147483647 w 127"/>
                <a:gd name="T45" fmla="*/ 2147483647 h 142"/>
                <a:gd name="T46" fmla="*/ 2147483647 w 127"/>
                <a:gd name="T47" fmla="*/ 2147483647 h 142"/>
                <a:gd name="T48" fmla="*/ 0 w 127"/>
                <a:gd name="T49" fmla="*/ 2147483647 h 142"/>
                <a:gd name="T50" fmla="*/ 2147483647 w 127"/>
                <a:gd name="T51" fmla="*/ 2147483647 h 142"/>
                <a:gd name="T52" fmla="*/ 2147483647 w 127"/>
                <a:gd name="T53" fmla="*/ 2147483647 h 142"/>
                <a:gd name="T54" fmla="*/ 2147483647 w 127"/>
                <a:gd name="T55" fmla="*/ 2147483647 h 142"/>
                <a:gd name="T56" fmla="*/ 2147483647 w 127"/>
                <a:gd name="T57" fmla="*/ 2147483647 h 142"/>
                <a:gd name="T58" fmla="*/ 2147483647 w 127"/>
                <a:gd name="T59" fmla="*/ 2147483647 h 142"/>
                <a:gd name="T60" fmla="*/ 2147483647 w 127"/>
                <a:gd name="T61" fmla="*/ 0 h 1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27" h="142">
                  <a:moveTo>
                    <a:pt x="65" y="32"/>
                  </a:moveTo>
                  <a:lnTo>
                    <a:pt x="54" y="33"/>
                  </a:lnTo>
                  <a:lnTo>
                    <a:pt x="47" y="37"/>
                  </a:lnTo>
                  <a:lnTo>
                    <a:pt x="43" y="44"/>
                  </a:lnTo>
                  <a:lnTo>
                    <a:pt x="41" y="53"/>
                  </a:lnTo>
                  <a:lnTo>
                    <a:pt x="43" y="64"/>
                  </a:lnTo>
                  <a:lnTo>
                    <a:pt x="47" y="70"/>
                  </a:lnTo>
                  <a:lnTo>
                    <a:pt x="54" y="74"/>
                  </a:lnTo>
                  <a:lnTo>
                    <a:pt x="64" y="76"/>
                  </a:lnTo>
                  <a:lnTo>
                    <a:pt x="88" y="76"/>
                  </a:lnTo>
                  <a:lnTo>
                    <a:pt x="88" y="32"/>
                  </a:lnTo>
                  <a:lnTo>
                    <a:pt x="65" y="32"/>
                  </a:lnTo>
                  <a:close/>
                  <a:moveTo>
                    <a:pt x="64" y="0"/>
                  </a:moveTo>
                  <a:lnTo>
                    <a:pt x="127" y="0"/>
                  </a:lnTo>
                  <a:lnTo>
                    <a:pt x="127" y="142"/>
                  </a:lnTo>
                  <a:lnTo>
                    <a:pt x="88" y="142"/>
                  </a:lnTo>
                  <a:lnTo>
                    <a:pt x="88" y="107"/>
                  </a:lnTo>
                  <a:lnTo>
                    <a:pt x="66" y="107"/>
                  </a:lnTo>
                  <a:lnTo>
                    <a:pt x="43" y="142"/>
                  </a:lnTo>
                  <a:lnTo>
                    <a:pt x="0" y="142"/>
                  </a:lnTo>
                  <a:lnTo>
                    <a:pt x="29" y="101"/>
                  </a:lnTo>
                  <a:lnTo>
                    <a:pt x="16" y="93"/>
                  </a:lnTo>
                  <a:lnTo>
                    <a:pt x="7" y="83"/>
                  </a:lnTo>
                  <a:lnTo>
                    <a:pt x="2" y="70"/>
                  </a:lnTo>
                  <a:lnTo>
                    <a:pt x="0" y="54"/>
                  </a:lnTo>
                  <a:lnTo>
                    <a:pt x="2" y="38"/>
                  </a:lnTo>
                  <a:lnTo>
                    <a:pt x="7" y="25"/>
                  </a:lnTo>
                  <a:lnTo>
                    <a:pt x="17" y="14"/>
                  </a:lnTo>
                  <a:lnTo>
                    <a:pt x="29" y="7"/>
                  </a:lnTo>
                  <a:lnTo>
                    <a:pt x="46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35"/>
            <p:cNvSpPr>
              <a:spLocks noEditPoints="1"/>
            </p:cNvSpPr>
            <p:nvPr userDrawn="1"/>
          </p:nvSpPr>
          <p:spPr bwMode="auto">
            <a:xfrm>
              <a:off x="398547" y="445757"/>
              <a:ext cx="481262" cy="478837"/>
            </a:xfrm>
            <a:custGeom>
              <a:avLst/>
              <a:gdLst>
                <a:gd name="T0" fmla="*/ 2147483647 w 929"/>
                <a:gd name="T1" fmla="*/ 2147483647 h 927"/>
                <a:gd name="T2" fmla="*/ 2147483647 w 929"/>
                <a:gd name="T3" fmla="*/ 2147483647 h 927"/>
                <a:gd name="T4" fmla="*/ 2147483647 w 929"/>
                <a:gd name="T5" fmla="*/ 2147483647 h 927"/>
                <a:gd name="T6" fmla="*/ 2147483647 w 929"/>
                <a:gd name="T7" fmla="*/ 2147483647 h 927"/>
                <a:gd name="T8" fmla="*/ 2147483647 w 929"/>
                <a:gd name="T9" fmla="*/ 2147483647 h 927"/>
                <a:gd name="T10" fmla="*/ 2147483647 w 929"/>
                <a:gd name="T11" fmla="*/ 2147483647 h 927"/>
                <a:gd name="T12" fmla="*/ 2147483647 w 929"/>
                <a:gd name="T13" fmla="*/ 2147483647 h 927"/>
                <a:gd name="T14" fmla="*/ 2147483647 w 929"/>
                <a:gd name="T15" fmla="*/ 2147483647 h 927"/>
                <a:gd name="T16" fmla="*/ 2147483647 w 929"/>
                <a:gd name="T17" fmla="*/ 2147483647 h 927"/>
                <a:gd name="T18" fmla="*/ 2147483647 w 929"/>
                <a:gd name="T19" fmla="*/ 2147483647 h 927"/>
                <a:gd name="T20" fmla="*/ 2147483647 w 929"/>
                <a:gd name="T21" fmla="*/ 2147483647 h 927"/>
                <a:gd name="T22" fmla="*/ 2147483647 w 929"/>
                <a:gd name="T23" fmla="*/ 2147483647 h 927"/>
                <a:gd name="T24" fmla="*/ 2147483647 w 929"/>
                <a:gd name="T25" fmla="*/ 2147483647 h 927"/>
                <a:gd name="T26" fmla="*/ 2147483647 w 929"/>
                <a:gd name="T27" fmla="*/ 2147483647 h 927"/>
                <a:gd name="T28" fmla="*/ 2147483647 w 929"/>
                <a:gd name="T29" fmla="*/ 2147483647 h 927"/>
                <a:gd name="T30" fmla="*/ 2147483647 w 929"/>
                <a:gd name="T31" fmla="*/ 2147483647 h 927"/>
                <a:gd name="T32" fmla="*/ 2147483647 w 929"/>
                <a:gd name="T33" fmla="*/ 2147483647 h 927"/>
                <a:gd name="T34" fmla="*/ 2147483647 w 929"/>
                <a:gd name="T35" fmla="*/ 2147483647 h 927"/>
                <a:gd name="T36" fmla="*/ 2147483647 w 929"/>
                <a:gd name="T37" fmla="*/ 2147483647 h 927"/>
                <a:gd name="T38" fmla="*/ 2147483647 w 929"/>
                <a:gd name="T39" fmla="*/ 2147483647 h 927"/>
                <a:gd name="T40" fmla="*/ 2147483647 w 929"/>
                <a:gd name="T41" fmla="*/ 2147483647 h 927"/>
                <a:gd name="T42" fmla="*/ 2147483647 w 929"/>
                <a:gd name="T43" fmla="*/ 2147483647 h 927"/>
                <a:gd name="T44" fmla="*/ 2147483647 w 929"/>
                <a:gd name="T45" fmla="*/ 0 h 927"/>
                <a:gd name="T46" fmla="*/ 2147483647 w 929"/>
                <a:gd name="T47" fmla="*/ 2147483647 h 927"/>
                <a:gd name="T48" fmla="*/ 2147483647 w 929"/>
                <a:gd name="T49" fmla="*/ 2147483647 h 927"/>
                <a:gd name="T50" fmla="*/ 2147483647 w 929"/>
                <a:gd name="T51" fmla="*/ 2147483647 h 927"/>
                <a:gd name="T52" fmla="*/ 2147483647 w 929"/>
                <a:gd name="T53" fmla="*/ 2147483647 h 927"/>
                <a:gd name="T54" fmla="*/ 2147483647 w 929"/>
                <a:gd name="T55" fmla="*/ 2147483647 h 927"/>
                <a:gd name="T56" fmla="*/ 2147483647 w 929"/>
                <a:gd name="T57" fmla="*/ 2147483647 h 927"/>
                <a:gd name="T58" fmla="*/ 2147483647 w 929"/>
                <a:gd name="T59" fmla="*/ 2147483647 h 927"/>
                <a:gd name="T60" fmla="*/ 2147483647 w 929"/>
                <a:gd name="T61" fmla="*/ 2147483647 h 927"/>
                <a:gd name="T62" fmla="*/ 2147483647 w 929"/>
                <a:gd name="T63" fmla="*/ 2147483647 h 927"/>
                <a:gd name="T64" fmla="*/ 2147483647 w 929"/>
                <a:gd name="T65" fmla="*/ 2147483647 h 927"/>
                <a:gd name="T66" fmla="*/ 2147483647 w 929"/>
                <a:gd name="T67" fmla="*/ 2147483647 h 927"/>
                <a:gd name="T68" fmla="*/ 2147483647 w 929"/>
                <a:gd name="T69" fmla="*/ 2147483647 h 927"/>
                <a:gd name="T70" fmla="*/ 2147483647 w 929"/>
                <a:gd name="T71" fmla="*/ 2147483647 h 927"/>
                <a:gd name="T72" fmla="*/ 2147483647 w 929"/>
                <a:gd name="T73" fmla="*/ 2147483647 h 927"/>
                <a:gd name="T74" fmla="*/ 2147483647 w 929"/>
                <a:gd name="T75" fmla="*/ 2147483647 h 927"/>
                <a:gd name="T76" fmla="*/ 2147483647 w 929"/>
                <a:gd name="T77" fmla="*/ 2147483647 h 927"/>
                <a:gd name="T78" fmla="*/ 2147483647 w 929"/>
                <a:gd name="T79" fmla="*/ 2147483647 h 927"/>
                <a:gd name="T80" fmla="*/ 2147483647 w 929"/>
                <a:gd name="T81" fmla="*/ 2147483647 h 927"/>
                <a:gd name="T82" fmla="*/ 2147483647 w 929"/>
                <a:gd name="T83" fmla="*/ 2147483647 h 927"/>
                <a:gd name="T84" fmla="*/ 2147483647 w 929"/>
                <a:gd name="T85" fmla="*/ 2147483647 h 927"/>
                <a:gd name="T86" fmla="*/ 2147483647 w 929"/>
                <a:gd name="T87" fmla="*/ 2147483647 h 927"/>
                <a:gd name="T88" fmla="*/ 2147483647 w 929"/>
                <a:gd name="T89" fmla="*/ 2147483647 h 927"/>
                <a:gd name="T90" fmla="*/ 2147483647 w 929"/>
                <a:gd name="T91" fmla="*/ 2147483647 h 927"/>
                <a:gd name="T92" fmla="*/ 2147483647 w 929"/>
                <a:gd name="T93" fmla="*/ 2147483647 h 927"/>
                <a:gd name="T94" fmla="*/ 2147483647 w 929"/>
                <a:gd name="T95" fmla="*/ 2147483647 h 927"/>
                <a:gd name="T96" fmla="*/ 2147483647 w 929"/>
                <a:gd name="T97" fmla="*/ 0 h 92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929" h="927">
                  <a:moveTo>
                    <a:pt x="525" y="118"/>
                  </a:moveTo>
                  <a:lnTo>
                    <a:pt x="480" y="130"/>
                  </a:lnTo>
                  <a:lnTo>
                    <a:pt x="439" y="146"/>
                  </a:lnTo>
                  <a:lnTo>
                    <a:pt x="402" y="165"/>
                  </a:lnTo>
                  <a:lnTo>
                    <a:pt x="368" y="188"/>
                  </a:lnTo>
                  <a:lnTo>
                    <a:pt x="341" y="213"/>
                  </a:lnTo>
                  <a:lnTo>
                    <a:pt x="317" y="239"/>
                  </a:lnTo>
                  <a:lnTo>
                    <a:pt x="296" y="269"/>
                  </a:lnTo>
                  <a:lnTo>
                    <a:pt x="278" y="301"/>
                  </a:lnTo>
                  <a:lnTo>
                    <a:pt x="458" y="301"/>
                  </a:lnTo>
                  <a:lnTo>
                    <a:pt x="458" y="403"/>
                  </a:lnTo>
                  <a:lnTo>
                    <a:pt x="118" y="403"/>
                  </a:lnTo>
                  <a:lnTo>
                    <a:pt x="130" y="448"/>
                  </a:lnTo>
                  <a:lnTo>
                    <a:pt x="146" y="489"/>
                  </a:lnTo>
                  <a:lnTo>
                    <a:pt x="167" y="526"/>
                  </a:lnTo>
                  <a:lnTo>
                    <a:pt x="189" y="560"/>
                  </a:lnTo>
                  <a:lnTo>
                    <a:pt x="213" y="587"/>
                  </a:lnTo>
                  <a:lnTo>
                    <a:pt x="240" y="611"/>
                  </a:lnTo>
                  <a:lnTo>
                    <a:pt x="269" y="632"/>
                  </a:lnTo>
                  <a:lnTo>
                    <a:pt x="302" y="650"/>
                  </a:lnTo>
                  <a:lnTo>
                    <a:pt x="302" y="470"/>
                  </a:lnTo>
                  <a:lnTo>
                    <a:pt x="405" y="470"/>
                  </a:lnTo>
                  <a:lnTo>
                    <a:pt x="405" y="809"/>
                  </a:lnTo>
                  <a:lnTo>
                    <a:pt x="450" y="796"/>
                  </a:lnTo>
                  <a:lnTo>
                    <a:pt x="490" y="781"/>
                  </a:lnTo>
                  <a:lnTo>
                    <a:pt x="528" y="761"/>
                  </a:lnTo>
                  <a:lnTo>
                    <a:pt x="562" y="738"/>
                  </a:lnTo>
                  <a:lnTo>
                    <a:pt x="588" y="715"/>
                  </a:lnTo>
                  <a:lnTo>
                    <a:pt x="613" y="688"/>
                  </a:lnTo>
                  <a:lnTo>
                    <a:pt x="634" y="658"/>
                  </a:lnTo>
                  <a:lnTo>
                    <a:pt x="653" y="626"/>
                  </a:lnTo>
                  <a:lnTo>
                    <a:pt x="474" y="626"/>
                  </a:lnTo>
                  <a:lnTo>
                    <a:pt x="474" y="523"/>
                  </a:lnTo>
                  <a:lnTo>
                    <a:pt x="811" y="523"/>
                  </a:lnTo>
                  <a:lnTo>
                    <a:pt x="799" y="478"/>
                  </a:lnTo>
                  <a:lnTo>
                    <a:pt x="783" y="437"/>
                  </a:lnTo>
                  <a:lnTo>
                    <a:pt x="764" y="400"/>
                  </a:lnTo>
                  <a:lnTo>
                    <a:pt x="741" y="366"/>
                  </a:lnTo>
                  <a:lnTo>
                    <a:pt x="716" y="340"/>
                  </a:lnTo>
                  <a:lnTo>
                    <a:pt x="690" y="316"/>
                  </a:lnTo>
                  <a:lnTo>
                    <a:pt x="660" y="295"/>
                  </a:lnTo>
                  <a:lnTo>
                    <a:pt x="628" y="276"/>
                  </a:lnTo>
                  <a:lnTo>
                    <a:pt x="628" y="461"/>
                  </a:lnTo>
                  <a:lnTo>
                    <a:pt x="525" y="461"/>
                  </a:lnTo>
                  <a:lnTo>
                    <a:pt x="525" y="118"/>
                  </a:lnTo>
                  <a:close/>
                  <a:moveTo>
                    <a:pt x="628" y="0"/>
                  </a:moveTo>
                  <a:lnTo>
                    <a:pt x="628" y="164"/>
                  </a:lnTo>
                  <a:lnTo>
                    <a:pt x="673" y="184"/>
                  </a:lnTo>
                  <a:lnTo>
                    <a:pt x="715" y="209"/>
                  </a:lnTo>
                  <a:lnTo>
                    <a:pt x="755" y="237"/>
                  </a:lnTo>
                  <a:lnTo>
                    <a:pt x="789" y="268"/>
                  </a:lnTo>
                  <a:lnTo>
                    <a:pt x="821" y="304"/>
                  </a:lnTo>
                  <a:lnTo>
                    <a:pt x="847" y="339"/>
                  </a:lnTo>
                  <a:lnTo>
                    <a:pt x="869" y="379"/>
                  </a:lnTo>
                  <a:lnTo>
                    <a:pt x="887" y="421"/>
                  </a:lnTo>
                  <a:lnTo>
                    <a:pt x="903" y="467"/>
                  </a:lnTo>
                  <a:lnTo>
                    <a:pt x="914" y="516"/>
                  </a:lnTo>
                  <a:lnTo>
                    <a:pt x="922" y="569"/>
                  </a:lnTo>
                  <a:lnTo>
                    <a:pt x="929" y="626"/>
                  </a:lnTo>
                  <a:lnTo>
                    <a:pt x="765" y="626"/>
                  </a:lnTo>
                  <a:lnTo>
                    <a:pt x="744" y="671"/>
                  </a:lnTo>
                  <a:lnTo>
                    <a:pt x="719" y="714"/>
                  </a:lnTo>
                  <a:lnTo>
                    <a:pt x="692" y="752"/>
                  </a:lnTo>
                  <a:lnTo>
                    <a:pt x="660" y="787"/>
                  </a:lnTo>
                  <a:lnTo>
                    <a:pt x="625" y="818"/>
                  </a:lnTo>
                  <a:lnTo>
                    <a:pt x="588" y="843"/>
                  </a:lnTo>
                  <a:lnTo>
                    <a:pt x="549" y="866"/>
                  </a:lnTo>
                  <a:lnTo>
                    <a:pt x="507" y="885"/>
                  </a:lnTo>
                  <a:lnTo>
                    <a:pt x="461" y="900"/>
                  </a:lnTo>
                  <a:lnTo>
                    <a:pt x="412" y="912"/>
                  </a:lnTo>
                  <a:lnTo>
                    <a:pt x="359" y="920"/>
                  </a:lnTo>
                  <a:lnTo>
                    <a:pt x="302" y="927"/>
                  </a:lnTo>
                  <a:lnTo>
                    <a:pt x="302" y="762"/>
                  </a:lnTo>
                  <a:lnTo>
                    <a:pt x="256" y="742"/>
                  </a:lnTo>
                  <a:lnTo>
                    <a:pt x="214" y="718"/>
                  </a:lnTo>
                  <a:lnTo>
                    <a:pt x="176" y="690"/>
                  </a:lnTo>
                  <a:lnTo>
                    <a:pt x="140" y="658"/>
                  </a:lnTo>
                  <a:lnTo>
                    <a:pt x="109" y="623"/>
                  </a:lnTo>
                  <a:lnTo>
                    <a:pt x="83" y="587"/>
                  </a:lnTo>
                  <a:lnTo>
                    <a:pt x="61" y="548"/>
                  </a:lnTo>
                  <a:lnTo>
                    <a:pt x="42" y="505"/>
                  </a:lnTo>
                  <a:lnTo>
                    <a:pt x="27" y="459"/>
                  </a:lnTo>
                  <a:lnTo>
                    <a:pt x="15" y="411"/>
                  </a:lnTo>
                  <a:lnTo>
                    <a:pt x="7" y="357"/>
                  </a:lnTo>
                  <a:lnTo>
                    <a:pt x="0" y="301"/>
                  </a:lnTo>
                  <a:lnTo>
                    <a:pt x="165" y="301"/>
                  </a:lnTo>
                  <a:lnTo>
                    <a:pt x="186" y="255"/>
                  </a:lnTo>
                  <a:lnTo>
                    <a:pt x="210" y="214"/>
                  </a:lnTo>
                  <a:lnTo>
                    <a:pt x="237" y="174"/>
                  </a:lnTo>
                  <a:lnTo>
                    <a:pt x="269" y="139"/>
                  </a:lnTo>
                  <a:lnTo>
                    <a:pt x="305" y="108"/>
                  </a:lnTo>
                  <a:lnTo>
                    <a:pt x="341" y="83"/>
                  </a:lnTo>
                  <a:lnTo>
                    <a:pt x="380" y="61"/>
                  </a:lnTo>
                  <a:lnTo>
                    <a:pt x="423" y="41"/>
                  </a:lnTo>
                  <a:lnTo>
                    <a:pt x="468" y="26"/>
                  </a:lnTo>
                  <a:lnTo>
                    <a:pt x="518" y="14"/>
                  </a:lnTo>
                  <a:lnTo>
                    <a:pt x="570" y="6"/>
                  </a:lnTo>
                  <a:lnTo>
                    <a:pt x="628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534988" y="6581775"/>
            <a:ext cx="7786687" cy="2301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900" smtClean="0">
                <a:solidFill>
                  <a:srgbClr val="009639"/>
                </a:solidFill>
              </a:rPr>
              <a:t>САО «РЕСО-ГАРАНТИЯ» </a:t>
            </a:r>
            <a:r>
              <a:rPr lang="en-US" altLang="ru-RU" sz="900" smtClean="0">
                <a:solidFill>
                  <a:srgbClr val="009639"/>
                </a:solidFill>
              </a:rPr>
              <a:t>|</a:t>
            </a:r>
            <a:r>
              <a:rPr lang="ru-RU" altLang="ru-RU" sz="900" smtClean="0">
                <a:solidFill>
                  <a:srgbClr val="009639"/>
                </a:solidFill>
                <a:sym typeface="Wingdings" pitchFamily="2" charset="2"/>
              </a:rPr>
              <a:t> </a:t>
            </a:r>
            <a:r>
              <a:rPr lang="ru-RU" altLang="ru-RU" sz="900" smtClean="0">
                <a:solidFill>
                  <a:srgbClr val="009639"/>
                </a:solidFill>
              </a:rPr>
              <a:t>ЛИЦЕНЗИИ ЦБ РФ ОС №1209-03, ОС №1209-04, ОС №1209-05, СИ №1209, СЛ №1209, ПС №1209</a:t>
            </a:r>
          </a:p>
        </p:txBody>
      </p:sp>
      <p:sp>
        <p:nvSpPr>
          <p:cNvPr id="18" name="TextBox 17"/>
          <p:cNvSpPr txBox="1">
            <a:spLocks noChangeArrowheads="1"/>
          </p:cNvSpPr>
          <p:nvPr userDrawn="1"/>
        </p:nvSpPr>
        <p:spPr bwMode="auto">
          <a:xfrm>
            <a:off x="542925" y="3589338"/>
            <a:ext cx="3673475" cy="715389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1200"/>
              </a:spcAft>
              <a:defRPr/>
            </a:pPr>
            <a: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  <a:t>117105, Москва, Нагорный пр., 6</a:t>
            </a:r>
            <a:b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</a:br>
            <a: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  <a:t>тел</a:t>
            </a:r>
            <a: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  <a:t>.: </a:t>
            </a:r>
            <a: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  <a:t>8-800-234-18-02, +7 (495) 730-30-00</a:t>
            </a:r>
          </a:p>
          <a:p>
            <a:pPr eaLnBrk="1" hangingPunct="1">
              <a:lnSpc>
                <a:spcPts val="400"/>
              </a:lnSpc>
              <a:defRPr/>
            </a:pPr>
            <a: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  <a:t/>
            </a:r>
            <a:br>
              <a:rPr lang="ru-RU" altLang="ru-RU" sz="1400" dirty="0" smtClean="0">
                <a:solidFill>
                  <a:srgbClr val="009639"/>
                </a:solidFill>
                <a:cs typeface="Arial" charset="0"/>
              </a:rPr>
            </a:br>
            <a:r>
              <a:rPr lang="ru-RU" altLang="ru-RU" sz="1400" b="1" dirty="0" smtClean="0">
                <a:solidFill>
                  <a:srgbClr val="009639"/>
                </a:solidFill>
                <a:cs typeface="Arial" charset="0"/>
              </a:rPr>
              <a:t>www.reso.ru</a:t>
            </a:r>
          </a:p>
        </p:txBody>
      </p:sp>
      <p:sp>
        <p:nvSpPr>
          <p:cNvPr id="19" name="TextBox 186"/>
          <p:cNvSpPr txBox="1">
            <a:spLocks noChangeArrowheads="1"/>
          </p:cNvSpPr>
          <p:nvPr userDrawn="1"/>
        </p:nvSpPr>
        <p:spPr bwMode="auto">
          <a:xfrm>
            <a:off x="534988" y="2733675"/>
            <a:ext cx="5981700" cy="614363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36000" bIns="36000" anchor="b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 НАМИ</a:t>
            </a:r>
            <a:r>
              <a:rPr lang="en-US" alt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НАДЕЖНЕЕ</a:t>
            </a:r>
            <a:r>
              <a:rPr lang="en-US" altLang="ru-RU" sz="4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!</a:t>
            </a:r>
            <a:endParaRPr lang="en-US" altLang="ru-RU" sz="4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Рисунок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597"/>
          <a:stretch>
            <a:fillRect/>
          </a:stretch>
        </p:blipFill>
        <p:spPr bwMode="auto">
          <a:xfrm>
            <a:off x="542925" y="5210175"/>
            <a:ext cx="14732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388" y="5192713"/>
            <a:ext cx="566737" cy="56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85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СТРАХОВОЕ ОБЩЕСТВО РЕСО-ГАРАНТИЯ • ОСНОВАНО В 1991 ГОДУ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01 НОМЕР И НАЗВАНИЕ РАЗДЕЛА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4F5DD264-40C3-4A11-A7AA-7E5AE5C8CA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13" Type="http://schemas.openxmlformats.org/officeDocument/2006/relationships/image" Target="../media/image42.jpeg"/><Relationship Id="rId18" Type="http://schemas.openxmlformats.org/officeDocument/2006/relationships/image" Target="../media/image47.jpe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17" Type="http://schemas.openxmlformats.org/officeDocument/2006/relationships/image" Target="../media/image46.png"/><Relationship Id="rId2" Type="http://schemas.openxmlformats.org/officeDocument/2006/relationships/image" Target="../media/image31.jpeg"/><Relationship Id="rId16" Type="http://schemas.openxmlformats.org/officeDocument/2006/relationships/image" Target="../media/image45.jpe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jpeg"/><Relationship Id="rId15" Type="http://schemas.openxmlformats.org/officeDocument/2006/relationships/image" Target="../media/image44.png"/><Relationship Id="rId23" Type="http://schemas.openxmlformats.org/officeDocument/2006/relationships/image" Target="../media/image52.jpeg"/><Relationship Id="rId10" Type="http://schemas.openxmlformats.org/officeDocument/2006/relationships/image" Target="../media/image39.png"/><Relationship Id="rId19" Type="http://schemas.openxmlformats.org/officeDocument/2006/relationships/image" Target="../media/image48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jpeg"/><Relationship Id="rId9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3.jpeg"/><Relationship Id="rId7" Type="http://schemas.openxmlformats.org/officeDocument/2006/relationships/hyperlink" Target="http://www.vk.ru/reso-garantia" TargetMode="Externa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5.jpeg"/><Relationship Id="rId5" Type="http://schemas.openxmlformats.org/officeDocument/2006/relationships/hyperlink" Target="http://www.facebook.com/reso.ru" TargetMode="External"/><Relationship Id="rId10" Type="http://schemas.openxmlformats.org/officeDocument/2006/relationships/image" Target="../media/image68.png"/><Relationship Id="rId4" Type="http://schemas.openxmlformats.org/officeDocument/2006/relationships/image" Target="../media/image64.jpe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2814" y="1255713"/>
            <a:ext cx="8251559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Подзаголовок 2"/>
          <p:cNvSpPr txBox="1">
            <a:spLocks/>
          </p:cNvSpPr>
          <p:nvPr/>
        </p:nvSpPr>
        <p:spPr bwMode="auto">
          <a:xfrm>
            <a:off x="520700" y="6078538"/>
            <a:ext cx="53070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2100"/>
              </a:lnSpc>
              <a:buFont typeface="Arial" charset="0"/>
              <a:buNone/>
            </a:pPr>
            <a:r>
              <a:rPr lang="ru-RU" altLang="ru-RU" b="1" dirty="0">
                <a:solidFill>
                  <a:schemeClr val="tx2"/>
                </a:solidFill>
              </a:rPr>
              <a:t>ПРЕЗЕНТАЦИЯ О КОМПАНИИ</a:t>
            </a:r>
            <a:r>
              <a:rPr lang="en-US" altLang="ru-RU" b="1" dirty="0">
                <a:solidFill>
                  <a:schemeClr val="tx2"/>
                </a:solidFill>
              </a:rPr>
              <a:t> </a:t>
            </a:r>
            <a:r>
              <a:rPr lang="en-US" altLang="ru-RU" dirty="0">
                <a:solidFill>
                  <a:schemeClr val="tx2"/>
                </a:solidFill>
              </a:rPr>
              <a:t>| </a:t>
            </a:r>
            <a:r>
              <a:rPr lang="ru-RU" altLang="ru-RU" dirty="0" smtClean="0">
                <a:solidFill>
                  <a:schemeClr val="tx2"/>
                </a:solidFill>
              </a:rPr>
              <a:t>ИЮНЬ </a:t>
            </a:r>
            <a:r>
              <a:rPr lang="ru-RU" altLang="ru-RU" dirty="0">
                <a:solidFill>
                  <a:schemeClr val="tx2"/>
                </a:solidFill>
              </a:rPr>
              <a:t>2021</a:t>
            </a:r>
          </a:p>
        </p:txBody>
      </p:sp>
      <p:grpSp>
        <p:nvGrpSpPr>
          <p:cNvPr id="13316" name="Группа 10285"/>
          <p:cNvGrpSpPr>
            <a:grpSpLocks/>
          </p:cNvGrpSpPr>
          <p:nvPr/>
        </p:nvGrpSpPr>
        <p:grpSpPr bwMode="auto">
          <a:xfrm>
            <a:off x="533400" y="898525"/>
            <a:ext cx="2078038" cy="863600"/>
            <a:chOff x="533400" y="898525"/>
            <a:chExt cx="2078038" cy="863600"/>
          </a:xfrm>
        </p:grpSpPr>
        <p:sp>
          <p:nvSpPr>
            <p:cNvPr id="13317" name="Freeform 64"/>
            <p:cNvSpPr>
              <a:spLocks noEditPoints="1"/>
            </p:cNvSpPr>
            <p:nvPr/>
          </p:nvSpPr>
          <p:spPr bwMode="auto">
            <a:xfrm>
              <a:off x="1236663" y="903288"/>
              <a:ext cx="304800" cy="398463"/>
            </a:xfrm>
            <a:custGeom>
              <a:avLst/>
              <a:gdLst>
                <a:gd name="T0" fmla="*/ 2147483647 w 121"/>
                <a:gd name="T1" fmla="*/ 2147483647 h 157"/>
                <a:gd name="T2" fmla="*/ 2147483647 w 121"/>
                <a:gd name="T3" fmla="*/ 2147483647 h 157"/>
                <a:gd name="T4" fmla="*/ 2147483647 w 121"/>
                <a:gd name="T5" fmla="*/ 0 h 157"/>
                <a:gd name="T6" fmla="*/ 0 w 121"/>
                <a:gd name="T7" fmla="*/ 0 h 157"/>
                <a:gd name="T8" fmla="*/ 0 w 121"/>
                <a:gd name="T9" fmla="*/ 2147483647 h 157"/>
                <a:gd name="T10" fmla="*/ 2147483647 w 121"/>
                <a:gd name="T11" fmla="*/ 2147483647 h 157"/>
                <a:gd name="T12" fmla="*/ 2147483647 w 121"/>
                <a:gd name="T13" fmla="*/ 2147483647 h 157"/>
                <a:gd name="T14" fmla="*/ 2147483647 w 121"/>
                <a:gd name="T15" fmla="*/ 2147483647 h 157"/>
                <a:gd name="T16" fmla="*/ 2147483647 w 121"/>
                <a:gd name="T17" fmla="*/ 2147483647 h 157"/>
                <a:gd name="T18" fmla="*/ 2147483647 w 121"/>
                <a:gd name="T19" fmla="*/ 2147483647 h 157"/>
                <a:gd name="T20" fmla="*/ 2147483647 w 121"/>
                <a:gd name="T21" fmla="*/ 2147483647 h 157"/>
                <a:gd name="T22" fmla="*/ 2147483647 w 121"/>
                <a:gd name="T23" fmla="*/ 2147483647 h 157"/>
                <a:gd name="T24" fmla="*/ 2147483647 w 121"/>
                <a:gd name="T25" fmla="*/ 2147483647 h 157"/>
                <a:gd name="T26" fmla="*/ 2147483647 w 121"/>
                <a:gd name="T27" fmla="*/ 2147483647 h 157"/>
                <a:gd name="T28" fmla="*/ 2147483647 w 121"/>
                <a:gd name="T29" fmla="*/ 2147483647 h 157"/>
                <a:gd name="T30" fmla="*/ 2147483647 w 121"/>
                <a:gd name="T31" fmla="*/ 2147483647 h 157"/>
                <a:gd name="T32" fmla="*/ 2147483647 w 121"/>
                <a:gd name="T33" fmla="*/ 2147483647 h 157"/>
                <a:gd name="T34" fmla="*/ 2147483647 w 121"/>
                <a:gd name="T35" fmla="*/ 2147483647 h 157"/>
                <a:gd name="T36" fmla="*/ 2147483647 w 121"/>
                <a:gd name="T37" fmla="*/ 2147483647 h 157"/>
                <a:gd name="T38" fmla="*/ 2147483647 w 121"/>
                <a:gd name="T39" fmla="*/ 2147483647 h 15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1"/>
                <a:gd name="T61" fmla="*/ 0 h 157"/>
                <a:gd name="T62" fmla="*/ 121 w 121"/>
                <a:gd name="T63" fmla="*/ 157 h 15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1" h="157">
                  <a:moveTo>
                    <a:pt x="113" y="26"/>
                  </a:moveTo>
                  <a:cubicBezTo>
                    <a:pt x="107" y="18"/>
                    <a:pt x="100" y="12"/>
                    <a:pt x="90" y="7"/>
                  </a:cubicBezTo>
                  <a:cubicBezTo>
                    <a:pt x="80" y="3"/>
                    <a:pt x="68" y="0"/>
                    <a:pt x="5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31" y="157"/>
                    <a:pt x="31" y="157"/>
                    <a:pt x="31" y="157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54" y="112"/>
                    <a:pt x="54" y="112"/>
                    <a:pt x="54" y="112"/>
                  </a:cubicBezTo>
                  <a:cubicBezTo>
                    <a:pt x="68" y="112"/>
                    <a:pt x="80" y="110"/>
                    <a:pt x="90" y="105"/>
                  </a:cubicBezTo>
                  <a:cubicBezTo>
                    <a:pt x="100" y="101"/>
                    <a:pt x="107" y="94"/>
                    <a:pt x="113" y="86"/>
                  </a:cubicBezTo>
                  <a:cubicBezTo>
                    <a:pt x="118" y="78"/>
                    <a:pt x="121" y="68"/>
                    <a:pt x="121" y="56"/>
                  </a:cubicBezTo>
                  <a:cubicBezTo>
                    <a:pt x="121" y="45"/>
                    <a:pt x="118" y="35"/>
                    <a:pt x="113" y="26"/>
                  </a:cubicBezTo>
                  <a:moveTo>
                    <a:pt x="90" y="56"/>
                  </a:moveTo>
                  <a:cubicBezTo>
                    <a:pt x="90" y="66"/>
                    <a:pt x="87" y="73"/>
                    <a:pt x="81" y="78"/>
                  </a:cubicBezTo>
                  <a:cubicBezTo>
                    <a:pt x="74" y="83"/>
                    <a:pt x="65" y="86"/>
                    <a:pt x="53" y="86"/>
                  </a:cubicBezTo>
                  <a:cubicBezTo>
                    <a:pt x="31" y="86"/>
                    <a:pt x="31" y="86"/>
                    <a:pt x="31" y="86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65" y="27"/>
                    <a:pt x="74" y="30"/>
                    <a:pt x="81" y="35"/>
                  </a:cubicBezTo>
                  <a:cubicBezTo>
                    <a:pt x="87" y="40"/>
                    <a:pt x="90" y="47"/>
                    <a:pt x="90" y="56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8" name="Freeform 65"/>
            <p:cNvSpPr>
              <a:spLocks/>
            </p:cNvSpPr>
            <p:nvPr/>
          </p:nvSpPr>
          <p:spPr bwMode="auto">
            <a:xfrm>
              <a:off x="1576388" y="903288"/>
              <a:ext cx="271463" cy="398463"/>
            </a:xfrm>
            <a:custGeom>
              <a:avLst/>
              <a:gdLst>
                <a:gd name="T0" fmla="*/ 2147483647 w 171"/>
                <a:gd name="T1" fmla="*/ 2147483647 h 251"/>
                <a:gd name="T2" fmla="*/ 2147483647 w 171"/>
                <a:gd name="T3" fmla="*/ 2147483647 h 251"/>
                <a:gd name="T4" fmla="*/ 2147483647 w 171"/>
                <a:gd name="T5" fmla="*/ 2147483647 h 251"/>
                <a:gd name="T6" fmla="*/ 2147483647 w 171"/>
                <a:gd name="T7" fmla="*/ 2147483647 h 251"/>
                <a:gd name="T8" fmla="*/ 2147483647 w 171"/>
                <a:gd name="T9" fmla="*/ 2147483647 h 251"/>
                <a:gd name="T10" fmla="*/ 2147483647 w 171"/>
                <a:gd name="T11" fmla="*/ 2147483647 h 251"/>
                <a:gd name="T12" fmla="*/ 2147483647 w 171"/>
                <a:gd name="T13" fmla="*/ 2147483647 h 251"/>
                <a:gd name="T14" fmla="*/ 2147483647 w 171"/>
                <a:gd name="T15" fmla="*/ 0 h 251"/>
                <a:gd name="T16" fmla="*/ 0 w 171"/>
                <a:gd name="T17" fmla="*/ 0 h 251"/>
                <a:gd name="T18" fmla="*/ 0 w 171"/>
                <a:gd name="T19" fmla="*/ 2147483647 h 251"/>
                <a:gd name="T20" fmla="*/ 2147483647 w 171"/>
                <a:gd name="T21" fmla="*/ 2147483647 h 251"/>
                <a:gd name="T22" fmla="*/ 2147483647 w 171"/>
                <a:gd name="T23" fmla="*/ 2147483647 h 251"/>
                <a:gd name="T24" fmla="*/ 2147483647 w 171"/>
                <a:gd name="T25" fmla="*/ 2147483647 h 25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1"/>
                <a:gd name="T40" fmla="*/ 0 h 251"/>
                <a:gd name="T41" fmla="*/ 171 w 171"/>
                <a:gd name="T42" fmla="*/ 251 h 25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1" h="251">
                  <a:moveTo>
                    <a:pt x="49" y="208"/>
                  </a:moveTo>
                  <a:lnTo>
                    <a:pt x="49" y="144"/>
                  </a:lnTo>
                  <a:lnTo>
                    <a:pt x="151" y="144"/>
                  </a:lnTo>
                  <a:lnTo>
                    <a:pt x="151" y="103"/>
                  </a:lnTo>
                  <a:lnTo>
                    <a:pt x="49" y="103"/>
                  </a:lnTo>
                  <a:lnTo>
                    <a:pt x="49" y="43"/>
                  </a:lnTo>
                  <a:lnTo>
                    <a:pt x="167" y="43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0" y="251"/>
                  </a:lnTo>
                  <a:lnTo>
                    <a:pt x="171" y="251"/>
                  </a:lnTo>
                  <a:lnTo>
                    <a:pt x="171" y="208"/>
                  </a:lnTo>
                  <a:lnTo>
                    <a:pt x="49" y="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19" name="Freeform 66"/>
            <p:cNvSpPr>
              <a:spLocks/>
            </p:cNvSpPr>
            <p:nvPr/>
          </p:nvSpPr>
          <p:spPr bwMode="auto">
            <a:xfrm>
              <a:off x="1858963" y="898525"/>
              <a:ext cx="334963" cy="407988"/>
            </a:xfrm>
            <a:custGeom>
              <a:avLst/>
              <a:gdLst>
                <a:gd name="T0" fmla="*/ 2147483647 w 133"/>
                <a:gd name="T1" fmla="*/ 2147483647 h 161"/>
                <a:gd name="T2" fmla="*/ 2147483647 w 133"/>
                <a:gd name="T3" fmla="*/ 2147483647 h 161"/>
                <a:gd name="T4" fmla="*/ 2147483647 w 133"/>
                <a:gd name="T5" fmla="*/ 2147483647 h 161"/>
                <a:gd name="T6" fmla="*/ 2147483647 w 133"/>
                <a:gd name="T7" fmla="*/ 2147483647 h 161"/>
                <a:gd name="T8" fmla="*/ 2147483647 w 133"/>
                <a:gd name="T9" fmla="*/ 2147483647 h 161"/>
                <a:gd name="T10" fmla="*/ 2147483647 w 133"/>
                <a:gd name="T11" fmla="*/ 2147483647 h 161"/>
                <a:gd name="T12" fmla="*/ 2147483647 w 133"/>
                <a:gd name="T13" fmla="*/ 2147483647 h 161"/>
                <a:gd name="T14" fmla="*/ 2147483647 w 133"/>
                <a:gd name="T15" fmla="*/ 2147483647 h 161"/>
                <a:gd name="T16" fmla="*/ 2147483647 w 133"/>
                <a:gd name="T17" fmla="*/ 2147483647 h 161"/>
                <a:gd name="T18" fmla="*/ 2147483647 w 133"/>
                <a:gd name="T19" fmla="*/ 2147483647 h 161"/>
                <a:gd name="T20" fmla="*/ 2147483647 w 133"/>
                <a:gd name="T21" fmla="*/ 2147483647 h 161"/>
                <a:gd name="T22" fmla="*/ 2147483647 w 133"/>
                <a:gd name="T23" fmla="*/ 0 h 161"/>
                <a:gd name="T24" fmla="*/ 2147483647 w 133"/>
                <a:gd name="T25" fmla="*/ 2147483647 h 161"/>
                <a:gd name="T26" fmla="*/ 2147483647 w 133"/>
                <a:gd name="T27" fmla="*/ 2147483647 h 161"/>
                <a:gd name="T28" fmla="*/ 0 w 133"/>
                <a:gd name="T29" fmla="*/ 2147483647 h 161"/>
                <a:gd name="T30" fmla="*/ 2147483647 w 133"/>
                <a:gd name="T31" fmla="*/ 2147483647 h 161"/>
                <a:gd name="T32" fmla="*/ 2147483647 w 133"/>
                <a:gd name="T33" fmla="*/ 2147483647 h 161"/>
                <a:gd name="T34" fmla="*/ 2147483647 w 133"/>
                <a:gd name="T35" fmla="*/ 2147483647 h 161"/>
                <a:gd name="T36" fmla="*/ 2147483647 w 133"/>
                <a:gd name="T37" fmla="*/ 2147483647 h 161"/>
                <a:gd name="T38" fmla="*/ 2147483647 w 133"/>
                <a:gd name="T39" fmla="*/ 2147483647 h 161"/>
                <a:gd name="T40" fmla="*/ 2147483647 w 133"/>
                <a:gd name="T41" fmla="*/ 2147483647 h 16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3"/>
                <a:gd name="T64" fmla="*/ 0 h 161"/>
                <a:gd name="T65" fmla="*/ 133 w 133"/>
                <a:gd name="T66" fmla="*/ 161 h 16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3" h="161">
                  <a:moveTo>
                    <a:pt x="116" y="124"/>
                  </a:moveTo>
                  <a:cubicBezTo>
                    <a:pt x="107" y="130"/>
                    <a:pt x="97" y="133"/>
                    <a:pt x="85" y="133"/>
                  </a:cubicBezTo>
                  <a:cubicBezTo>
                    <a:pt x="75" y="133"/>
                    <a:pt x="66" y="131"/>
                    <a:pt x="58" y="127"/>
                  </a:cubicBezTo>
                  <a:cubicBezTo>
                    <a:pt x="49" y="122"/>
                    <a:pt x="43" y="116"/>
                    <a:pt x="38" y="108"/>
                  </a:cubicBezTo>
                  <a:cubicBezTo>
                    <a:pt x="34" y="100"/>
                    <a:pt x="32" y="91"/>
                    <a:pt x="32" y="80"/>
                  </a:cubicBezTo>
                  <a:cubicBezTo>
                    <a:pt x="32" y="70"/>
                    <a:pt x="34" y="61"/>
                    <a:pt x="38" y="53"/>
                  </a:cubicBezTo>
                  <a:cubicBezTo>
                    <a:pt x="43" y="45"/>
                    <a:pt x="49" y="39"/>
                    <a:pt x="58" y="34"/>
                  </a:cubicBezTo>
                  <a:cubicBezTo>
                    <a:pt x="66" y="30"/>
                    <a:pt x="75" y="28"/>
                    <a:pt x="85" y="28"/>
                  </a:cubicBezTo>
                  <a:cubicBezTo>
                    <a:pt x="96" y="28"/>
                    <a:pt x="105" y="30"/>
                    <a:pt x="114" y="36"/>
                  </a:cubicBezTo>
                  <a:cubicBezTo>
                    <a:pt x="132" y="14"/>
                    <a:pt x="132" y="14"/>
                    <a:pt x="132" y="14"/>
                  </a:cubicBezTo>
                  <a:cubicBezTo>
                    <a:pt x="128" y="11"/>
                    <a:pt x="124" y="9"/>
                    <a:pt x="119" y="7"/>
                  </a:cubicBezTo>
                  <a:cubicBezTo>
                    <a:pt x="108" y="3"/>
                    <a:pt x="97" y="0"/>
                    <a:pt x="84" y="0"/>
                  </a:cubicBezTo>
                  <a:cubicBezTo>
                    <a:pt x="68" y="0"/>
                    <a:pt x="54" y="4"/>
                    <a:pt x="41" y="11"/>
                  </a:cubicBezTo>
                  <a:cubicBezTo>
                    <a:pt x="29" y="18"/>
                    <a:pt x="19" y="27"/>
                    <a:pt x="11" y="39"/>
                  </a:cubicBezTo>
                  <a:cubicBezTo>
                    <a:pt x="4" y="51"/>
                    <a:pt x="0" y="65"/>
                    <a:pt x="0" y="80"/>
                  </a:cubicBezTo>
                  <a:cubicBezTo>
                    <a:pt x="0" y="96"/>
                    <a:pt x="4" y="110"/>
                    <a:pt x="11" y="122"/>
                  </a:cubicBezTo>
                  <a:cubicBezTo>
                    <a:pt x="18" y="134"/>
                    <a:pt x="28" y="143"/>
                    <a:pt x="41" y="150"/>
                  </a:cubicBezTo>
                  <a:cubicBezTo>
                    <a:pt x="54" y="157"/>
                    <a:pt x="68" y="161"/>
                    <a:pt x="84" y="161"/>
                  </a:cubicBezTo>
                  <a:cubicBezTo>
                    <a:pt x="96" y="161"/>
                    <a:pt x="108" y="158"/>
                    <a:pt x="119" y="154"/>
                  </a:cubicBezTo>
                  <a:cubicBezTo>
                    <a:pt x="124" y="152"/>
                    <a:pt x="128" y="149"/>
                    <a:pt x="133" y="146"/>
                  </a:cubicBezTo>
                  <a:lnTo>
                    <a:pt x="116" y="1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0" name="Freeform 67"/>
            <p:cNvSpPr>
              <a:spLocks noEditPoints="1"/>
            </p:cNvSpPr>
            <p:nvPr/>
          </p:nvSpPr>
          <p:spPr bwMode="auto">
            <a:xfrm>
              <a:off x="2187575" y="898525"/>
              <a:ext cx="423863" cy="407988"/>
            </a:xfrm>
            <a:custGeom>
              <a:avLst/>
              <a:gdLst>
                <a:gd name="T0" fmla="*/ 2147483647 w 168"/>
                <a:gd name="T1" fmla="*/ 2147483647 h 161"/>
                <a:gd name="T2" fmla="*/ 2147483647 w 168"/>
                <a:gd name="T3" fmla="*/ 2147483647 h 161"/>
                <a:gd name="T4" fmla="*/ 2147483647 w 168"/>
                <a:gd name="T5" fmla="*/ 0 h 161"/>
                <a:gd name="T6" fmla="*/ 2147483647 w 168"/>
                <a:gd name="T7" fmla="*/ 2147483647 h 161"/>
                <a:gd name="T8" fmla="*/ 2147483647 w 168"/>
                <a:gd name="T9" fmla="*/ 2147483647 h 161"/>
                <a:gd name="T10" fmla="*/ 0 w 168"/>
                <a:gd name="T11" fmla="*/ 2147483647 h 161"/>
                <a:gd name="T12" fmla="*/ 2147483647 w 168"/>
                <a:gd name="T13" fmla="*/ 2147483647 h 161"/>
                <a:gd name="T14" fmla="*/ 2147483647 w 168"/>
                <a:gd name="T15" fmla="*/ 2147483647 h 161"/>
                <a:gd name="T16" fmla="*/ 2147483647 w 168"/>
                <a:gd name="T17" fmla="*/ 2147483647 h 161"/>
                <a:gd name="T18" fmla="*/ 2147483647 w 168"/>
                <a:gd name="T19" fmla="*/ 2147483647 h 161"/>
                <a:gd name="T20" fmla="*/ 2147483647 w 168"/>
                <a:gd name="T21" fmla="*/ 2147483647 h 161"/>
                <a:gd name="T22" fmla="*/ 2147483647 w 168"/>
                <a:gd name="T23" fmla="*/ 2147483647 h 161"/>
                <a:gd name="T24" fmla="*/ 2147483647 w 168"/>
                <a:gd name="T25" fmla="*/ 2147483647 h 161"/>
                <a:gd name="T26" fmla="*/ 2147483647 w 168"/>
                <a:gd name="T27" fmla="*/ 2147483647 h 161"/>
                <a:gd name="T28" fmla="*/ 2147483647 w 168"/>
                <a:gd name="T29" fmla="*/ 2147483647 h 161"/>
                <a:gd name="T30" fmla="*/ 2147483647 w 168"/>
                <a:gd name="T31" fmla="*/ 2147483647 h 161"/>
                <a:gd name="T32" fmla="*/ 2147483647 w 168"/>
                <a:gd name="T33" fmla="*/ 2147483647 h 161"/>
                <a:gd name="T34" fmla="*/ 2147483647 w 168"/>
                <a:gd name="T35" fmla="*/ 2147483647 h 161"/>
                <a:gd name="T36" fmla="*/ 2147483647 w 168"/>
                <a:gd name="T37" fmla="*/ 2147483647 h 161"/>
                <a:gd name="T38" fmla="*/ 2147483647 w 168"/>
                <a:gd name="T39" fmla="*/ 2147483647 h 161"/>
                <a:gd name="T40" fmla="*/ 2147483647 w 168"/>
                <a:gd name="T41" fmla="*/ 2147483647 h 161"/>
                <a:gd name="T42" fmla="*/ 2147483647 w 168"/>
                <a:gd name="T43" fmla="*/ 2147483647 h 161"/>
                <a:gd name="T44" fmla="*/ 2147483647 w 168"/>
                <a:gd name="T45" fmla="*/ 2147483647 h 161"/>
                <a:gd name="T46" fmla="*/ 2147483647 w 168"/>
                <a:gd name="T47" fmla="*/ 2147483647 h 161"/>
                <a:gd name="T48" fmla="*/ 2147483647 w 168"/>
                <a:gd name="T49" fmla="*/ 2147483647 h 161"/>
                <a:gd name="T50" fmla="*/ 2147483647 w 168"/>
                <a:gd name="T51" fmla="*/ 2147483647 h 16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68"/>
                <a:gd name="T79" fmla="*/ 0 h 161"/>
                <a:gd name="T80" fmla="*/ 168 w 168"/>
                <a:gd name="T81" fmla="*/ 161 h 16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68" h="161">
                  <a:moveTo>
                    <a:pt x="157" y="39"/>
                  </a:moveTo>
                  <a:cubicBezTo>
                    <a:pt x="150" y="27"/>
                    <a:pt x="140" y="18"/>
                    <a:pt x="127" y="11"/>
                  </a:cubicBezTo>
                  <a:cubicBezTo>
                    <a:pt x="114" y="4"/>
                    <a:pt x="100" y="0"/>
                    <a:pt x="84" y="0"/>
                  </a:cubicBezTo>
                  <a:cubicBezTo>
                    <a:pt x="68" y="0"/>
                    <a:pt x="54" y="4"/>
                    <a:pt x="41" y="11"/>
                  </a:cubicBezTo>
                  <a:cubicBezTo>
                    <a:pt x="28" y="18"/>
                    <a:pt x="18" y="27"/>
                    <a:pt x="11" y="39"/>
                  </a:cubicBezTo>
                  <a:cubicBezTo>
                    <a:pt x="4" y="52"/>
                    <a:pt x="0" y="65"/>
                    <a:pt x="0" y="80"/>
                  </a:cubicBezTo>
                  <a:cubicBezTo>
                    <a:pt x="0" y="96"/>
                    <a:pt x="4" y="109"/>
                    <a:pt x="11" y="122"/>
                  </a:cubicBezTo>
                  <a:cubicBezTo>
                    <a:pt x="18" y="134"/>
                    <a:pt x="28" y="143"/>
                    <a:pt x="41" y="150"/>
                  </a:cubicBezTo>
                  <a:cubicBezTo>
                    <a:pt x="54" y="157"/>
                    <a:pt x="68" y="161"/>
                    <a:pt x="84" y="161"/>
                  </a:cubicBezTo>
                  <a:cubicBezTo>
                    <a:pt x="100" y="161"/>
                    <a:pt x="114" y="157"/>
                    <a:pt x="127" y="150"/>
                  </a:cubicBezTo>
                  <a:cubicBezTo>
                    <a:pt x="140" y="143"/>
                    <a:pt x="150" y="134"/>
                    <a:pt x="157" y="122"/>
                  </a:cubicBezTo>
                  <a:cubicBezTo>
                    <a:pt x="164" y="110"/>
                    <a:pt x="168" y="96"/>
                    <a:pt x="168" y="80"/>
                  </a:cubicBezTo>
                  <a:cubicBezTo>
                    <a:pt x="168" y="65"/>
                    <a:pt x="164" y="51"/>
                    <a:pt x="157" y="39"/>
                  </a:cubicBezTo>
                  <a:moveTo>
                    <a:pt x="137" y="80"/>
                  </a:moveTo>
                  <a:cubicBezTo>
                    <a:pt x="137" y="90"/>
                    <a:pt x="135" y="100"/>
                    <a:pt x="130" y="108"/>
                  </a:cubicBezTo>
                  <a:cubicBezTo>
                    <a:pt x="125" y="116"/>
                    <a:pt x="119" y="122"/>
                    <a:pt x="111" y="127"/>
                  </a:cubicBezTo>
                  <a:cubicBezTo>
                    <a:pt x="103" y="131"/>
                    <a:pt x="94" y="133"/>
                    <a:pt x="84" y="133"/>
                  </a:cubicBezTo>
                  <a:cubicBezTo>
                    <a:pt x="74" y="133"/>
                    <a:pt x="65" y="131"/>
                    <a:pt x="57" y="127"/>
                  </a:cubicBezTo>
                  <a:cubicBezTo>
                    <a:pt x="49" y="122"/>
                    <a:pt x="43" y="116"/>
                    <a:pt x="38" y="108"/>
                  </a:cubicBezTo>
                  <a:cubicBezTo>
                    <a:pt x="34" y="100"/>
                    <a:pt x="31" y="90"/>
                    <a:pt x="31" y="80"/>
                  </a:cubicBezTo>
                  <a:cubicBezTo>
                    <a:pt x="31" y="70"/>
                    <a:pt x="34" y="61"/>
                    <a:pt x="38" y="53"/>
                  </a:cubicBezTo>
                  <a:cubicBezTo>
                    <a:pt x="43" y="45"/>
                    <a:pt x="49" y="39"/>
                    <a:pt x="57" y="34"/>
                  </a:cubicBezTo>
                  <a:cubicBezTo>
                    <a:pt x="65" y="30"/>
                    <a:pt x="74" y="28"/>
                    <a:pt x="84" y="28"/>
                  </a:cubicBezTo>
                  <a:cubicBezTo>
                    <a:pt x="94" y="28"/>
                    <a:pt x="103" y="30"/>
                    <a:pt x="111" y="34"/>
                  </a:cubicBezTo>
                  <a:cubicBezTo>
                    <a:pt x="119" y="39"/>
                    <a:pt x="125" y="45"/>
                    <a:pt x="130" y="53"/>
                  </a:cubicBezTo>
                  <a:cubicBezTo>
                    <a:pt x="135" y="61"/>
                    <a:pt x="137" y="70"/>
                    <a:pt x="137" y="8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1" name="Freeform 68"/>
            <p:cNvSpPr>
              <a:spLocks/>
            </p:cNvSpPr>
            <p:nvPr/>
          </p:nvSpPr>
          <p:spPr bwMode="auto">
            <a:xfrm>
              <a:off x="1236663" y="1403350"/>
              <a:ext cx="65088" cy="92075"/>
            </a:xfrm>
            <a:custGeom>
              <a:avLst/>
              <a:gdLst>
                <a:gd name="T0" fmla="*/ 2147483647 w 41"/>
                <a:gd name="T1" fmla="*/ 2147483647 h 58"/>
                <a:gd name="T2" fmla="*/ 2147483647 w 41"/>
                <a:gd name="T3" fmla="*/ 2147483647 h 58"/>
                <a:gd name="T4" fmla="*/ 2147483647 w 41"/>
                <a:gd name="T5" fmla="*/ 2147483647 h 58"/>
                <a:gd name="T6" fmla="*/ 0 w 41"/>
                <a:gd name="T7" fmla="*/ 2147483647 h 58"/>
                <a:gd name="T8" fmla="*/ 0 w 41"/>
                <a:gd name="T9" fmla="*/ 0 h 58"/>
                <a:gd name="T10" fmla="*/ 2147483647 w 41"/>
                <a:gd name="T11" fmla="*/ 0 h 58"/>
                <a:gd name="T12" fmla="*/ 2147483647 w 41"/>
                <a:gd name="T13" fmla="*/ 2147483647 h 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1"/>
                <a:gd name="T22" fmla="*/ 0 h 58"/>
                <a:gd name="T23" fmla="*/ 41 w 41"/>
                <a:gd name="T24" fmla="*/ 58 h 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1" h="58">
                  <a:moveTo>
                    <a:pt x="41" y="13"/>
                  </a:moveTo>
                  <a:lnTo>
                    <a:pt x="16" y="13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41" y="0"/>
                  </a:lnTo>
                  <a:lnTo>
                    <a:pt x="41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2" name="Freeform 69"/>
            <p:cNvSpPr>
              <a:spLocks noEditPoints="1"/>
            </p:cNvSpPr>
            <p:nvPr/>
          </p:nvSpPr>
          <p:spPr bwMode="auto">
            <a:xfrm>
              <a:off x="1384300" y="1403350"/>
              <a:ext cx="106363" cy="92075"/>
            </a:xfrm>
            <a:custGeom>
              <a:avLst/>
              <a:gdLst>
                <a:gd name="T0" fmla="*/ 2147483647 w 67"/>
                <a:gd name="T1" fmla="*/ 2147483647 h 58"/>
                <a:gd name="T2" fmla="*/ 2147483647 w 67"/>
                <a:gd name="T3" fmla="*/ 2147483647 h 58"/>
                <a:gd name="T4" fmla="*/ 2147483647 w 67"/>
                <a:gd name="T5" fmla="*/ 2147483647 h 58"/>
                <a:gd name="T6" fmla="*/ 0 w 67"/>
                <a:gd name="T7" fmla="*/ 2147483647 h 58"/>
                <a:gd name="T8" fmla="*/ 2147483647 w 67"/>
                <a:gd name="T9" fmla="*/ 0 h 58"/>
                <a:gd name="T10" fmla="*/ 2147483647 w 67"/>
                <a:gd name="T11" fmla="*/ 0 h 58"/>
                <a:gd name="T12" fmla="*/ 2147483647 w 67"/>
                <a:gd name="T13" fmla="*/ 2147483647 h 58"/>
                <a:gd name="T14" fmla="*/ 2147483647 w 67"/>
                <a:gd name="T15" fmla="*/ 2147483647 h 58"/>
                <a:gd name="T16" fmla="*/ 2147483647 w 67"/>
                <a:gd name="T17" fmla="*/ 2147483647 h 58"/>
                <a:gd name="T18" fmla="*/ 2147483647 w 67"/>
                <a:gd name="T19" fmla="*/ 2147483647 h 58"/>
                <a:gd name="T20" fmla="*/ 2147483647 w 67"/>
                <a:gd name="T21" fmla="*/ 2147483647 h 58"/>
                <a:gd name="T22" fmla="*/ 2147483647 w 67"/>
                <a:gd name="T23" fmla="*/ 2147483647 h 58"/>
                <a:gd name="T24" fmla="*/ 2147483647 w 67"/>
                <a:gd name="T25" fmla="*/ 214748364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"/>
                <a:gd name="T40" fmla="*/ 0 h 58"/>
                <a:gd name="T41" fmla="*/ 67 w 67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" h="58">
                  <a:moveTo>
                    <a:pt x="46" y="47"/>
                  </a:moveTo>
                  <a:lnTo>
                    <a:pt x="23" y="47"/>
                  </a:lnTo>
                  <a:lnTo>
                    <a:pt x="18" y="58"/>
                  </a:lnTo>
                  <a:lnTo>
                    <a:pt x="0" y="58"/>
                  </a:lnTo>
                  <a:lnTo>
                    <a:pt x="26" y="0"/>
                  </a:lnTo>
                  <a:lnTo>
                    <a:pt x="42" y="0"/>
                  </a:lnTo>
                  <a:lnTo>
                    <a:pt x="67" y="58"/>
                  </a:lnTo>
                  <a:lnTo>
                    <a:pt x="50" y="58"/>
                  </a:lnTo>
                  <a:lnTo>
                    <a:pt x="46" y="47"/>
                  </a:lnTo>
                  <a:close/>
                  <a:moveTo>
                    <a:pt x="42" y="35"/>
                  </a:moveTo>
                  <a:lnTo>
                    <a:pt x="34" y="16"/>
                  </a:lnTo>
                  <a:lnTo>
                    <a:pt x="26" y="35"/>
                  </a:lnTo>
                  <a:lnTo>
                    <a:pt x="42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Freeform 70"/>
            <p:cNvSpPr>
              <a:spLocks noEditPoints="1"/>
            </p:cNvSpPr>
            <p:nvPr/>
          </p:nvSpPr>
          <p:spPr bwMode="auto">
            <a:xfrm>
              <a:off x="1584325" y="1403350"/>
              <a:ext cx="80963" cy="92075"/>
            </a:xfrm>
            <a:custGeom>
              <a:avLst/>
              <a:gdLst>
                <a:gd name="T0" fmla="*/ 2147483647 w 32"/>
                <a:gd name="T1" fmla="*/ 2147483647 h 36"/>
                <a:gd name="T2" fmla="*/ 2147483647 w 32"/>
                <a:gd name="T3" fmla="*/ 2147483647 h 36"/>
                <a:gd name="T4" fmla="*/ 2147483647 w 32"/>
                <a:gd name="T5" fmla="*/ 2147483647 h 36"/>
                <a:gd name="T6" fmla="*/ 2147483647 w 32"/>
                <a:gd name="T7" fmla="*/ 2147483647 h 36"/>
                <a:gd name="T8" fmla="*/ 2147483647 w 32"/>
                <a:gd name="T9" fmla="*/ 2147483647 h 36"/>
                <a:gd name="T10" fmla="*/ 2147483647 w 32"/>
                <a:gd name="T11" fmla="*/ 2147483647 h 36"/>
                <a:gd name="T12" fmla="*/ 2147483647 w 32"/>
                <a:gd name="T13" fmla="*/ 2147483647 h 36"/>
                <a:gd name="T14" fmla="*/ 2147483647 w 32"/>
                <a:gd name="T15" fmla="*/ 2147483647 h 36"/>
                <a:gd name="T16" fmla="*/ 0 w 32"/>
                <a:gd name="T17" fmla="*/ 2147483647 h 36"/>
                <a:gd name="T18" fmla="*/ 0 w 32"/>
                <a:gd name="T19" fmla="*/ 0 h 36"/>
                <a:gd name="T20" fmla="*/ 2147483647 w 32"/>
                <a:gd name="T21" fmla="*/ 0 h 36"/>
                <a:gd name="T22" fmla="*/ 2147483647 w 32"/>
                <a:gd name="T23" fmla="*/ 2147483647 h 36"/>
                <a:gd name="T24" fmla="*/ 2147483647 w 32"/>
                <a:gd name="T25" fmla="*/ 2147483647 h 36"/>
                <a:gd name="T26" fmla="*/ 2147483647 w 32"/>
                <a:gd name="T27" fmla="*/ 2147483647 h 36"/>
                <a:gd name="T28" fmla="*/ 2147483647 w 32"/>
                <a:gd name="T29" fmla="*/ 2147483647 h 36"/>
                <a:gd name="T30" fmla="*/ 2147483647 w 32"/>
                <a:gd name="T31" fmla="*/ 2147483647 h 36"/>
                <a:gd name="T32" fmla="*/ 2147483647 w 32"/>
                <a:gd name="T33" fmla="*/ 2147483647 h 36"/>
                <a:gd name="T34" fmla="*/ 2147483647 w 32"/>
                <a:gd name="T35" fmla="*/ 2147483647 h 36"/>
                <a:gd name="T36" fmla="*/ 2147483647 w 32"/>
                <a:gd name="T37" fmla="*/ 2147483647 h 36"/>
                <a:gd name="T38" fmla="*/ 2147483647 w 32"/>
                <a:gd name="T39" fmla="*/ 2147483647 h 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32"/>
                <a:gd name="T61" fmla="*/ 0 h 36"/>
                <a:gd name="T62" fmla="*/ 32 w 32"/>
                <a:gd name="T63" fmla="*/ 36 h 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32" h="36">
                  <a:moveTo>
                    <a:pt x="25" y="2"/>
                  </a:moveTo>
                  <a:cubicBezTo>
                    <a:pt x="27" y="3"/>
                    <a:pt x="29" y="4"/>
                    <a:pt x="30" y="6"/>
                  </a:cubicBezTo>
                  <a:cubicBezTo>
                    <a:pt x="31" y="8"/>
                    <a:pt x="32" y="11"/>
                    <a:pt x="32" y="13"/>
                  </a:cubicBezTo>
                  <a:cubicBezTo>
                    <a:pt x="32" y="16"/>
                    <a:pt x="31" y="18"/>
                    <a:pt x="30" y="20"/>
                  </a:cubicBezTo>
                  <a:cubicBezTo>
                    <a:pt x="29" y="22"/>
                    <a:pt x="27" y="24"/>
                    <a:pt x="25" y="25"/>
                  </a:cubicBezTo>
                  <a:cubicBezTo>
                    <a:pt x="22" y="26"/>
                    <a:pt x="19" y="27"/>
                    <a:pt x="16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9" y="0"/>
                    <a:pt x="22" y="1"/>
                    <a:pt x="25" y="2"/>
                  </a:cubicBezTo>
                  <a:moveTo>
                    <a:pt x="20" y="17"/>
                  </a:moveTo>
                  <a:cubicBezTo>
                    <a:pt x="21" y="16"/>
                    <a:pt x="22" y="15"/>
                    <a:pt x="22" y="13"/>
                  </a:cubicBezTo>
                  <a:cubicBezTo>
                    <a:pt x="22" y="12"/>
                    <a:pt x="21" y="10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8" y="19"/>
                    <a:pt x="19" y="18"/>
                    <a:pt x="20" y="1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Freeform 71"/>
            <p:cNvSpPr>
              <a:spLocks noEditPoints="1"/>
            </p:cNvSpPr>
            <p:nvPr/>
          </p:nvSpPr>
          <p:spPr bwMode="auto">
            <a:xfrm>
              <a:off x="1755775" y="1403350"/>
              <a:ext cx="103188" cy="92075"/>
            </a:xfrm>
            <a:custGeom>
              <a:avLst/>
              <a:gdLst>
                <a:gd name="T0" fmla="*/ 2147483647 w 65"/>
                <a:gd name="T1" fmla="*/ 2147483647 h 58"/>
                <a:gd name="T2" fmla="*/ 2147483647 w 65"/>
                <a:gd name="T3" fmla="*/ 2147483647 h 58"/>
                <a:gd name="T4" fmla="*/ 2147483647 w 65"/>
                <a:gd name="T5" fmla="*/ 2147483647 h 58"/>
                <a:gd name="T6" fmla="*/ 0 w 65"/>
                <a:gd name="T7" fmla="*/ 2147483647 h 58"/>
                <a:gd name="T8" fmla="*/ 2147483647 w 65"/>
                <a:gd name="T9" fmla="*/ 0 h 58"/>
                <a:gd name="T10" fmla="*/ 2147483647 w 65"/>
                <a:gd name="T11" fmla="*/ 0 h 58"/>
                <a:gd name="T12" fmla="*/ 2147483647 w 65"/>
                <a:gd name="T13" fmla="*/ 2147483647 h 58"/>
                <a:gd name="T14" fmla="*/ 2147483647 w 65"/>
                <a:gd name="T15" fmla="*/ 2147483647 h 58"/>
                <a:gd name="T16" fmla="*/ 2147483647 w 65"/>
                <a:gd name="T17" fmla="*/ 2147483647 h 58"/>
                <a:gd name="T18" fmla="*/ 2147483647 w 65"/>
                <a:gd name="T19" fmla="*/ 2147483647 h 58"/>
                <a:gd name="T20" fmla="*/ 2147483647 w 65"/>
                <a:gd name="T21" fmla="*/ 2147483647 h 58"/>
                <a:gd name="T22" fmla="*/ 2147483647 w 65"/>
                <a:gd name="T23" fmla="*/ 2147483647 h 58"/>
                <a:gd name="T24" fmla="*/ 2147483647 w 65"/>
                <a:gd name="T25" fmla="*/ 2147483647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5"/>
                <a:gd name="T40" fmla="*/ 0 h 58"/>
                <a:gd name="T41" fmla="*/ 65 w 65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5" h="58">
                  <a:moveTo>
                    <a:pt x="44" y="47"/>
                  </a:moveTo>
                  <a:lnTo>
                    <a:pt x="20" y="47"/>
                  </a:lnTo>
                  <a:lnTo>
                    <a:pt x="15" y="58"/>
                  </a:lnTo>
                  <a:lnTo>
                    <a:pt x="0" y="58"/>
                  </a:lnTo>
                  <a:lnTo>
                    <a:pt x="23" y="0"/>
                  </a:lnTo>
                  <a:lnTo>
                    <a:pt x="39" y="0"/>
                  </a:lnTo>
                  <a:lnTo>
                    <a:pt x="65" y="58"/>
                  </a:lnTo>
                  <a:lnTo>
                    <a:pt x="47" y="58"/>
                  </a:lnTo>
                  <a:lnTo>
                    <a:pt x="44" y="47"/>
                  </a:lnTo>
                  <a:close/>
                  <a:moveTo>
                    <a:pt x="39" y="35"/>
                  </a:moveTo>
                  <a:lnTo>
                    <a:pt x="31" y="16"/>
                  </a:lnTo>
                  <a:lnTo>
                    <a:pt x="25" y="35"/>
                  </a:lnTo>
                  <a:lnTo>
                    <a:pt x="39" y="3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Freeform 72"/>
            <p:cNvSpPr>
              <a:spLocks/>
            </p:cNvSpPr>
            <p:nvPr/>
          </p:nvSpPr>
          <p:spPr bwMode="auto">
            <a:xfrm>
              <a:off x="1962150" y="1403350"/>
              <a:ext cx="85725" cy="92075"/>
            </a:xfrm>
            <a:custGeom>
              <a:avLst/>
              <a:gdLst>
                <a:gd name="T0" fmla="*/ 2147483647 w 54"/>
                <a:gd name="T1" fmla="*/ 0 h 58"/>
                <a:gd name="T2" fmla="*/ 2147483647 w 54"/>
                <a:gd name="T3" fmla="*/ 2147483647 h 58"/>
                <a:gd name="T4" fmla="*/ 2147483647 w 54"/>
                <a:gd name="T5" fmla="*/ 2147483647 h 58"/>
                <a:gd name="T6" fmla="*/ 2147483647 w 54"/>
                <a:gd name="T7" fmla="*/ 2147483647 h 58"/>
                <a:gd name="T8" fmla="*/ 2147483647 w 54"/>
                <a:gd name="T9" fmla="*/ 2147483647 h 58"/>
                <a:gd name="T10" fmla="*/ 2147483647 w 54"/>
                <a:gd name="T11" fmla="*/ 2147483647 h 58"/>
                <a:gd name="T12" fmla="*/ 0 w 54"/>
                <a:gd name="T13" fmla="*/ 2147483647 h 58"/>
                <a:gd name="T14" fmla="*/ 0 w 54"/>
                <a:gd name="T15" fmla="*/ 0 h 58"/>
                <a:gd name="T16" fmla="*/ 2147483647 w 54"/>
                <a:gd name="T17" fmla="*/ 0 h 58"/>
                <a:gd name="T18" fmla="*/ 2147483647 w 54"/>
                <a:gd name="T19" fmla="*/ 2147483647 h 58"/>
                <a:gd name="T20" fmla="*/ 2147483647 w 54"/>
                <a:gd name="T21" fmla="*/ 2147483647 h 58"/>
                <a:gd name="T22" fmla="*/ 2147483647 w 54"/>
                <a:gd name="T23" fmla="*/ 0 h 58"/>
                <a:gd name="T24" fmla="*/ 2147483647 w 54"/>
                <a:gd name="T25" fmla="*/ 0 h 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4"/>
                <a:gd name="T40" fmla="*/ 0 h 58"/>
                <a:gd name="T41" fmla="*/ 54 w 54"/>
                <a:gd name="T42" fmla="*/ 58 h 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4" h="58">
                  <a:moveTo>
                    <a:pt x="54" y="0"/>
                  </a:moveTo>
                  <a:lnTo>
                    <a:pt x="54" y="58"/>
                  </a:lnTo>
                  <a:lnTo>
                    <a:pt x="38" y="58"/>
                  </a:lnTo>
                  <a:lnTo>
                    <a:pt x="38" y="35"/>
                  </a:lnTo>
                  <a:lnTo>
                    <a:pt x="16" y="35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23"/>
                  </a:lnTo>
                  <a:lnTo>
                    <a:pt x="38" y="23"/>
                  </a:lnTo>
                  <a:lnTo>
                    <a:pt x="38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Freeform 73"/>
            <p:cNvSpPr>
              <a:spLocks/>
            </p:cNvSpPr>
            <p:nvPr/>
          </p:nvSpPr>
          <p:spPr bwMode="auto">
            <a:xfrm>
              <a:off x="2151063" y="1403350"/>
              <a:ext cx="79375" cy="92075"/>
            </a:xfrm>
            <a:custGeom>
              <a:avLst/>
              <a:gdLst>
                <a:gd name="T0" fmla="*/ 2147483647 w 50"/>
                <a:gd name="T1" fmla="*/ 2147483647 h 58"/>
                <a:gd name="T2" fmla="*/ 2147483647 w 50"/>
                <a:gd name="T3" fmla="*/ 2147483647 h 58"/>
                <a:gd name="T4" fmla="*/ 2147483647 w 50"/>
                <a:gd name="T5" fmla="*/ 2147483647 h 58"/>
                <a:gd name="T6" fmla="*/ 2147483647 w 50"/>
                <a:gd name="T7" fmla="*/ 2147483647 h 58"/>
                <a:gd name="T8" fmla="*/ 2147483647 w 50"/>
                <a:gd name="T9" fmla="*/ 2147483647 h 58"/>
                <a:gd name="T10" fmla="*/ 0 w 50"/>
                <a:gd name="T11" fmla="*/ 2147483647 h 58"/>
                <a:gd name="T12" fmla="*/ 0 w 50"/>
                <a:gd name="T13" fmla="*/ 0 h 58"/>
                <a:gd name="T14" fmla="*/ 2147483647 w 50"/>
                <a:gd name="T15" fmla="*/ 0 h 58"/>
                <a:gd name="T16" fmla="*/ 2147483647 w 50"/>
                <a:gd name="T17" fmla="*/ 2147483647 h 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0"/>
                <a:gd name="T28" fmla="*/ 0 h 58"/>
                <a:gd name="T29" fmla="*/ 50 w 50"/>
                <a:gd name="T30" fmla="*/ 58 h 5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0" h="58">
                  <a:moveTo>
                    <a:pt x="50" y="13"/>
                  </a:moveTo>
                  <a:lnTo>
                    <a:pt x="33" y="13"/>
                  </a:lnTo>
                  <a:lnTo>
                    <a:pt x="33" y="58"/>
                  </a:lnTo>
                  <a:lnTo>
                    <a:pt x="17" y="58"/>
                  </a:lnTo>
                  <a:lnTo>
                    <a:pt x="17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Freeform 74"/>
            <p:cNvSpPr>
              <a:spLocks/>
            </p:cNvSpPr>
            <p:nvPr/>
          </p:nvSpPr>
          <p:spPr bwMode="auto">
            <a:xfrm>
              <a:off x="2328863" y="1403350"/>
              <a:ext cx="85725" cy="92075"/>
            </a:xfrm>
            <a:custGeom>
              <a:avLst/>
              <a:gdLst>
                <a:gd name="T0" fmla="*/ 0 w 54"/>
                <a:gd name="T1" fmla="*/ 0 h 58"/>
                <a:gd name="T2" fmla="*/ 2147483647 w 54"/>
                <a:gd name="T3" fmla="*/ 0 h 58"/>
                <a:gd name="T4" fmla="*/ 2147483647 w 54"/>
                <a:gd name="T5" fmla="*/ 2147483647 h 58"/>
                <a:gd name="T6" fmla="*/ 2147483647 w 54"/>
                <a:gd name="T7" fmla="*/ 0 h 58"/>
                <a:gd name="T8" fmla="*/ 2147483647 w 54"/>
                <a:gd name="T9" fmla="*/ 0 h 58"/>
                <a:gd name="T10" fmla="*/ 2147483647 w 54"/>
                <a:gd name="T11" fmla="*/ 2147483647 h 58"/>
                <a:gd name="T12" fmla="*/ 2147483647 w 54"/>
                <a:gd name="T13" fmla="*/ 2147483647 h 58"/>
                <a:gd name="T14" fmla="*/ 2147483647 w 54"/>
                <a:gd name="T15" fmla="*/ 2147483647 h 58"/>
                <a:gd name="T16" fmla="*/ 2147483647 w 54"/>
                <a:gd name="T17" fmla="*/ 2147483647 h 58"/>
                <a:gd name="T18" fmla="*/ 0 w 54"/>
                <a:gd name="T19" fmla="*/ 2147483647 h 58"/>
                <a:gd name="T20" fmla="*/ 0 w 54"/>
                <a:gd name="T21" fmla="*/ 0 h 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4"/>
                <a:gd name="T34" fmla="*/ 0 h 58"/>
                <a:gd name="T35" fmla="*/ 54 w 54"/>
                <a:gd name="T36" fmla="*/ 58 h 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4" h="58">
                  <a:moveTo>
                    <a:pt x="0" y="0"/>
                  </a:moveTo>
                  <a:lnTo>
                    <a:pt x="16" y="0"/>
                  </a:lnTo>
                  <a:lnTo>
                    <a:pt x="16" y="34"/>
                  </a:lnTo>
                  <a:lnTo>
                    <a:pt x="40" y="0"/>
                  </a:lnTo>
                  <a:lnTo>
                    <a:pt x="54" y="0"/>
                  </a:lnTo>
                  <a:lnTo>
                    <a:pt x="54" y="58"/>
                  </a:lnTo>
                  <a:lnTo>
                    <a:pt x="38" y="58"/>
                  </a:lnTo>
                  <a:lnTo>
                    <a:pt x="38" y="24"/>
                  </a:lnTo>
                  <a:lnTo>
                    <a:pt x="16" y="58"/>
                  </a:lnTo>
                  <a:lnTo>
                    <a:pt x="0" y="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Freeform 75"/>
            <p:cNvSpPr>
              <a:spLocks noEditPoints="1"/>
            </p:cNvSpPr>
            <p:nvPr/>
          </p:nvSpPr>
          <p:spPr bwMode="auto">
            <a:xfrm>
              <a:off x="2503488" y="1403350"/>
              <a:ext cx="77788" cy="92075"/>
            </a:xfrm>
            <a:custGeom>
              <a:avLst/>
              <a:gdLst>
                <a:gd name="T0" fmla="*/ 2147483647 w 31"/>
                <a:gd name="T1" fmla="*/ 0 h 36"/>
                <a:gd name="T2" fmla="*/ 2147483647 w 31"/>
                <a:gd name="T3" fmla="*/ 2147483647 h 36"/>
                <a:gd name="T4" fmla="*/ 2147483647 w 31"/>
                <a:gd name="T5" fmla="*/ 2147483647 h 36"/>
                <a:gd name="T6" fmla="*/ 2147483647 w 31"/>
                <a:gd name="T7" fmla="*/ 2147483647 h 36"/>
                <a:gd name="T8" fmla="*/ 2147483647 w 31"/>
                <a:gd name="T9" fmla="*/ 2147483647 h 36"/>
                <a:gd name="T10" fmla="*/ 2147483647 w 31"/>
                <a:gd name="T11" fmla="*/ 2147483647 h 36"/>
                <a:gd name="T12" fmla="*/ 0 w 31"/>
                <a:gd name="T13" fmla="*/ 2147483647 h 36"/>
                <a:gd name="T14" fmla="*/ 2147483647 w 31"/>
                <a:gd name="T15" fmla="*/ 2147483647 h 36"/>
                <a:gd name="T16" fmla="*/ 2147483647 w 31"/>
                <a:gd name="T17" fmla="*/ 2147483647 h 36"/>
                <a:gd name="T18" fmla="*/ 0 w 31"/>
                <a:gd name="T19" fmla="*/ 2147483647 h 36"/>
                <a:gd name="T20" fmla="*/ 2147483647 w 31"/>
                <a:gd name="T21" fmla="*/ 2147483647 h 36"/>
                <a:gd name="T22" fmla="*/ 2147483647 w 31"/>
                <a:gd name="T23" fmla="*/ 2147483647 h 36"/>
                <a:gd name="T24" fmla="*/ 2147483647 w 31"/>
                <a:gd name="T25" fmla="*/ 0 h 36"/>
                <a:gd name="T26" fmla="*/ 2147483647 w 31"/>
                <a:gd name="T27" fmla="*/ 0 h 36"/>
                <a:gd name="T28" fmla="*/ 2147483647 w 31"/>
                <a:gd name="T29" fmla="*/ 2147483647 h 36"/>
                <a:gd name="T30" fmla="*/ 2147483647 w 31"/>
                <a:gd name="T31" fmla="*/ 2147483647 h 36"/>
                <a:gd name="T32" fmla="*/ 2147483647 w 31"/>
                <a:gd name="T33" fmla="*/ 2147483647 h 36"/>
                <a:gd name="T34" fmla="*/ 2147483647 w 31"/>
                <a:gd name="T35" fmla="*/ 2147483647 h 36"/>
                <a:gd name="T36" fmla="*/ 2147483647 w 31"/>
                <a:gd name="T37" fmla="*/ 2147483647 h 36"/>
                <a:gd name="T38" fmla="*/ 2147483647 w 31"/>
                <a:gd name="T39" fmla="*/ 2147483647 h 36"/>
                <a:gd name="T40" fmla="*/ 2147483647 w 31"/>
                <a:gd name="T41" fmla="*/ 2147483647 h 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1"/>
                <a:gd name="T64" fmla="*/ 0 h 36"/>
                <a:gd name="T65" fmla="*/ 31 w 31"/>
                <a:gd name="T66" fmla="*/ 36 h 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1" h="36">
                  <a:moveTo>
                    <a:pt x="31" y="0"/>
                  </a:moveTo>
                  <a:cubicBezTo>
                    <a:pt x="31" y="36"/>
                    <a:pt x="31" y="36"/>
                    <a:pt x="31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4" y="24"/>
                    <a:pt x="3" y="23"/>
                    <a:pt x="1" y="21"/>
                  </a:cubicBezTo>
                  <a:cubicBezTo>
                    <a:pt x="0" y="19"/>
                    <a:pt x="0" y="17"/>
                    <a:pt x="0" y="14"/>
                  </a:cubicBezTo>
                  <a:cubicBezTo>
                    <a:pt x="0" y="11"/>
                    <a:pt x="0" y="9"/>
                    <a:pt x="1" y="7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9" y="1"/>
                    <a:pt x="12" y="0"/>
                    <a:pt x="15" y="0"/>
                  </a:cubicBezTo>
                  <a:lnTo>
                    <a:pt x="31" y="0"/>
                  </a:lnTo>
                  <a:close/>
                  <a:moveTo>
                    <a:pt x="10" y="14"/>
                  </a:moveTo>
                  <a:cubicBezTo>
                    <a:pt x="10" y="15"/>
                    <a:pt x="10" y="17"/>
                    <a:pt x="11" y="18"/>
                  </a:cubicBezTo>
                  <a:cubicBezTo>
                    <a:pt x="12" y="19"/>
                    <a:pt x="14" y="19"/>
                    <a:pt x="16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2" y="8"/>
                    <a:pt x="10" y="10"/>
                    <a:pt x="10" y="1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Freeform 76"/>
            <p:cNvSpPr>
              <a:spLocks noEditPoints="1"/>
            </p:cNvSpPr>
            <p:nvPr/>
          </p:nvSpPr>
          <p:spPr bwMode="auto">
            <a:xfrm>
              <a:off x="533400" y="903288"/>
              <a:ext cx="584200" cy="592138"/>
            </a:xfrm>
            <a:custGeom>
              <a:avLst/>
              <a:gdLst>
                <a:gd name="T0" fmla="*/ 2147483647 w 232"/>
                <a:gd name="T1" fmla="*/ 2147483647 h 233"/>
                <a:gd name="T2" fmla="*/ 2147483647 w 232"/>
                <a:gd name="T3" fmla="*/ 2147483647 h 233"/>
                <a:gd name="T4" fmla="*/ 2147483647 w 232"/>
                <a:gd name="T5" fmla="*/ 2147483647 h 233"/>
                <a:gd name="T6" fmla="*/ 2147483647 w 232"/>
                <a:gd name="T7" fmla="*/ 2147483647 h 233"/>
                <a:gd name="T8" fmla="*/ 2147483647 w 232"/>
                <a:gd name="T9" fmla="*/ 0 h 233"/>
                <a:gd name="T10" fmla="*/ 2147483647 w 232"/>
                <a:gd name="T11" fmla="*/ 2147483647 h 233"/>
                <a:gd name="T12" fmla="*/ 2147483647 w 232"/>
                <a:gd name="T13" fmla="*/ 2147483647 h 233"/>
                <a:gd name="T14" fmla="*/ 2147483647 w 232"/>
                <a:gd name="T15" fmla="*/ 2147483647 h 233"/>
                <a:gd name="T16" fmla="*/ 0 w 232"/>
                <a:gd name="T17" fmla="*/ 2147483647 h 233"/>
                <a:gd name="T18" fmla="*/ 2147483647 w 232"/>
                <a:gd name="T19" fmla="*/ 2147483647 h 233"/>
                <a:gd name="T20" fmla="*/ 2147483647 w 232"/>
                <a:gd name="T21" fmla="*/ 2147483647 h 233"/>
                <a:gd name="T22" fmla="*/ 2147483647 w 232"/>
                <a:gd name="T23" fmla="*/ 2147483647 h 233"/>
                <a:gd name="T24" fmla="*/ 2147483647 w 232"/>
                <a:gd name="T25" fmla="*/ 2147483647 h 233"/>
                <a:gd name="T26" fmla="*/ 2147483647 w 232"/>
                <a:gd name="T27" fmla="*/ 2147483647 h 233"/>
                <a:gd name="T28" fmla="*/ 2147483647 w 232"/>
                <a:gd name="T29" fmla="*/ 2147483647 h 233"/>
                <a:gd name="T30" fmla="*/ 2147483647 w 232"/>
                <a:gd name="T31" fmla="*/ 2147483647 h 233"/>
                <a:gd name="T32" fmla="*/ 2147483647 w 232"/>
                <a:gd name="T33" fmla="*/ 2147483647 h 233"/>
                <a:gd name="T34" fmla="*/ 2147483647 w 232"/>
                <a:gd name="T35" fmla="*/ 2147483647 h 233"/>
                <a:gd name="T36" fmla="*/ 2147483647 w 232"/>
                <a:gd name="T37" fmla="*/ 2147483647 h 233"/>
                <a:gd name="T38" fmla="*/ 2147483647 w 232"/>
                <a:gd name="T39" fmla="*/ 2147483647 h 233"/>
                <a:gd name="T40" fmla="*/ 2147483647 w 232"/>
                <a:gd name="T41" fmla="*/ 2147483647 h 233"/>
                <a:gd name="T42" fmla="*/ 2147483647 w 232"/>
                <a:gd name="T43" fmla="*/ 2147483647 h 233"/>
                <a:gd name="T44" fmla="*/ 2147483647 w 232"/>
                <a:gd name="T45" fmla="*/ 2147483647 h 233"/>
                <a:gd name="T46" fmla="*/ 2147483647 w 232"/>
                <a:gd name="T47" fmla="*/ 2147483647 h 233"/>
                <a:gd name="T48" fmla="*/ 2147483647 w 232"/>
                <a:gd name="T49" fmla="*/ 2147483647 h 233"/>
                <a:gd name="T50" fmla="*/ 2147483647 w 232"/>
                <a:gd name="T51" fmla="*/ 2147483647 h 233"/>
                <a:gd name="T52" fmla="*/ 2147483647 w 232"/>
                <a:gd name="T53" fmla="*/ 2147483647 h 233"/>
                <a:gd name="T54" fmla="*/ 2147483647 w 232"/>
                <a:gd name="T55" fmla="*/ 2147483647 h 233"/>
                <a:gd name="T56" fmla="*/ 2147483647 w 232"/>
                <a:gd name="T57" fmla="*/ 2147483647 h 233"/>
                <a:gd name="T58" fmla="*/ 2147483647 w 232"/>
                <a:gd name="T59" fmla="*/ 2147483647 h 233"/>
                <a:gd name="T60" fmla="*/ 2147483647 w 232"/>
                <a:gd name="T61" fmla="*/ 2147483647 h 233"/>
                <a:gd name="T62" fmla="*/ 2147483647 w 232"/>
                <a:gd name="T63" fmla="*/ 2147483647 h 233"/>
                <a:gd name="T64" fmla="*/ 2147483647 w 232"/>
                <a:gd name="T65" fmla="*/ 2147483647 h 233"/>
                <a:gd name="T66" fmla="*/ 2147483647 w 232"/>
                <a:gd name="T67" fmla="*/ 2147483647 h 233"/>
                <a:gd name="T68" fmla="*/ 2147483647 w 232"/>
                <a:gd name="T69" fmla="*/ 2147483647 h 233"/>
                <a:gd name="T70" fmla="*/ 2147483647 w 232"/>
                <a:gd name="T71" fmla="*/ 2147483647 h 233"/>
                <a:gd name="T72" fmla="*/ 2147483647 w 232"/>
                <a:gd name="T73" fmla="*/ 2147483647 h 233"/>
                <a:gd name="T74" fmla="*/ 2147483647 w 232"/>
                <a:gd name="T75" fmla="*/ 2147483647 h 2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32"/>
                <a:gd name="T115" fmla="*/ 0 h 233"/>
                <a:gd name="T116" fmla="*/ 232 w 232"/>
                <a:gd name="T117" fmla="*/ 233 h 23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32" h="233">
                  <a:moveTo>
                    <a:pt x="232" y="157"/>
                  </a:moveTo>
                  <a:cubicBezTo>
                    <a:pt x="231" y="143"/>
                    <a:pt x="231" y="143"/>
                    <a:pt x="231" y="143"/>
                  </a:cubicBezTo>
                  <a:cubicBezTo>
                    <a:pt x="227" y="116"/>
                    <a:pt x="219" y="94"/>
                    <a:pt x="205" y="77"/>
                  </a:cubicBezTo>
                  <a:cubicBezTo>
                    <a:pt x="193" y="61"/>
                    <a:pt x="177" y="49"/>
                    <a:pt x="157" y="42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43" y="2"/>
                    <a:pt x="143" y="2"/>
                    <a:pt x="143" y="2"/>
                  </a:cubicBezTo>
                  <a:cubicBezTo>
                    <a:pt x="115" y="5"/>
                    <a:pt x="93" y="14"/>
                    <a:pt x="76" y="27"/>
                  </a:cubicBezTo>
                  <a:cubicBezTo>
                    <a:pt x="60" y="40"/>
                    <a:pt x="49" y="56"/>
                    <a:pt x="41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5" y="117"/>
                    <a:pt x="13" y="139"/>
                    <a:pt x="27" y="157"/>
                  </a:cubicBezTo>
                  <a:cubicBezTo>
                    <a:pt x="39" y="172"/>
                    <a:pt x="56" y="184"/>
                    <a:pt x="75" y="191"/>
                  </a:cubicBezTo>
                  <a:cubicBezTo>
                    <a:pt x="75" y="233"/>
                    <a:pt x="75" y="233"/>
                    <a:pt x="75" y="233"/>
                  </a:cubicBezTo>
                  <a:cubicBezTo>
                    <a:pt x="90" y="231"/>
                    <a:pt x="90" y="231"/>
                    <a:pt x="90" y="231"/>
                  </a:cubicBezTo>
                  <a:cubicBezTo>
                    <a:pt x="117" y="228"/>
                    <a:pt x="139" y="219"/>
                    <a:pt x="156" y="206"/>
                  </a:cubicBezTo>
                  <a:cubicBezTo>
                    <a:pt x="172" y="193"/>
                    <a:pt x="183" y="177"/>
                    <a:pt x="191" y="157"/>
                  </a:cubicBezTo>
                  <a:lnTo>
                    <a:pt x="232" y="157"/>
                  </a:lnTo>
                  <a:close/>
                  <a:moveTo>
                    <a:pt x="140" y="185"/>
                  </a:moveTo>
                  <a:cubicBezTo>
                    <a:pt x="130" y="194"/>
                    <a:pt x="117" y="200"/>
                    <a:pt x="101" y="203"/>
                  </a:cubicBezTo>
                  <a:cubicBezTo>
                    <a:pt x="101" y="118"/>
                    <a:pt x="101" y="118"/>
                    <a:pt x="101" y="118"/>
                  </a:cubicBezTo>
                  <a:cubicBezTo>
                    <a:pt x="75" y="118"/>
                    <a:pt x="75" y="118"/>
                    <a:pt x="75" y="118"/>
                  </a:cubicBezTo>
                  <a:cubicBezTo>
                    <a:pt x="75" y="163"/>
                    <a:pt x="75" y="163"/>
                    <a:pt x="75" y="163"/>
                  </a:cubicBezTo>
                  <a:cubicBezTo>
                    <a:pt x="64" y="158"/>
                    <a:pt x="55" y="150"/>
                    <a:pt x="47" y="141"/>
                  </a:cubicBezTo>
                  <a:cubicBezTo>
                    <a:pt x="39" y="130"/>
                    <a:pt x="33" y="117"/>
                    <a:pt x="29" y="101"/>
                  </a:cubicBezTo>
                  <a:cubicBezTo>
                    <a:pt x="114" y="101"/>
                    <a:pt x="114" y="101"/>
                    <a:pt x="114" y="101"/>
                  </a:cubicBezTo>
                  <a:cubicBezTo>
                    <a:pt x="114" y="76"/>
                    <a:pt x="114" y="76"/>
                    <a:pt x="114" y="76"/>
                  </a:cubicBezTo>
                  <a:cubicBezTo>
                    <a:pt x="69" y="76"/>
                    <a:pt x="69" y="76"/>
                    <a:pt x="69" y="76"/>
                  </a:cubicBezTo>
                  <a:cubicBezTo>
                    <a:pt x="75" y="65"/>
                    <a:pt x="82" y="55"/>
                    <a:pt x="92" y="48"/>
                  </a:cubicBezTo>
                  <a:cubicBezTo>
                    <a:pt x="102" y="39"/>
                    <a:pt x="115" y="33"/>
                    <a:pt x="131" y="30"/>
                  </a:cubicBezTo>
                  <a:cubicBezTo>
                    <a:pt x="131" y="116"/>
                    <a:pt x="131" y="116"/>
                    <a:pt x="131" y="116"/>
                  </a:cubicBezTo>
                  <a:cubicBezTo>
                    <a:pt x="157" y="116"/>
                    <a:pt x="157" y="116"/>
                    <a:pt x="157" y="116"/>
                  </a:cubicBezTo>
                  <a:cubicBezTo>
                    <a:pt x="157" y="70"/>
                    <a:pt x="157" y="70"/>
                    <a:pt x="157" y="70"/>
                  </a:cubicBezTo>
                  <a:cubicBezTo>
                    <a:pt x="168" y="75"/>
                    <a:pt x="178" y="83"/>
                    <a:pt x="185" y="92"/>
                  </a:cubicBezTo>
                  <a:cubicBezTo>
                    <a:pt x="193" y="103"/>
                    <a:pt x="199" y="116"/>
                    <a:pt x="203" y="132"/>
                  </a:cubicBezTo>
                  <a:cubicBezTo>
                    <a:pt x="119" y="132"/>
                    <a:pt x="119" y="132"/>
                    <a:pt x="119" y="132"/>
                  </a:cubicBezTo>
                  <a:cubicBezTo>
                    <a:pt x="119" y="157"/>
                    <a:pt x="119" y="157"/>
                    <a:pt x="119" y="157"/>
                  </a:cubicBezTo>
                  <a:cubicBezTo>
                    <a:pt x="163" y="157"/>
                    <a:pt x="163" y="157"/>
                    <a:pt x="163" y="157"/>
                  </a:cubicBezTo>
                  <a:cubicBezTo>
                    <a:pt x="157" y="169"/>
                    <a:pt x="150" y="178"/>
                    <a:pt x="140" y="18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Freeform 77"/>
            <p:cNvSpPr>
              <a:spLocks noEditPoints="1"/>
            </p:cNvSpPr>
            <p:nvPr/>
          </p:nvSpPr>
          <p:spPr bwMode="auto">
            <a:xfrm>
              <a:off x="593725" y="1670050"/>
              <a:ext cx="1989138" cy="92075"/>
            </a:xfrm>
            <a:custGeom>
              <a:avLst/>
              <a:gdLst>
                <a:gd name="T0" fmla="*/ 2147483647 w 790"/>
                <a:gd name="T1" fmla="*/ 0 h 36"/>
                <a:gd name="T2" fmla="*/ 2147483647 w 790"/>
                <a:gd name="T3" fmla="*/ 2147483647 h 36"/>
                <a:gd name="T4" fmla="*/ 2147483647 w 790"/>
                <a:gd name="T5" fmla="*/ 2147483647 h 36"/>
                <a:gd name="T6" fmla="*/ 2147483647 w 790"/>
                <a:gd name="T7" fmla="*/ 2147483647 h 36"/>
                <a:gd name="T8" fmla="*/ 2147483647 w 790"/>
                <a:gd name="T9" fmla="*/ 2147483647 h 36"/>
                <a:gd name="T10" fmla="*/ 2147483647 w 790"/>
                <a:gd name="T11" fmla="*/ 2147483647 h 36"/>
                <a:gd name="T12" fmla="*/ 2147483647 w 790"/>
                <a:gd name="T13" fmla="*/ 2147483647 h 36"/>
                <a:gd name="T14" fmla="*/ 2147483647 w 790"/>
                <a:gd name="T15" fmla="*/ 2147483647 h 36"/>
                <a:gd name="T16" fmla="*/ 2147483647 w 790"/>
                <a:gd name="T17" fmla="*/ 2147483647 h 36"/>
                <a:gd name="T18" fmla="*/ 2147483647 w 790"/>
                <a:gd name="T19" fmla="*/ 2147483647 h 36"/>
                <a:gd name="T20" fmla="*/ 2147483647 w 790"/>
                <a:gd name="T21" fmla="*/ 2147483647 h 36"/>
                <a:gd name="T22" fmla="*/ 2147483647 w 790"/>
                <a:gd name="T23" fmla="*/ 2147483647 h 36"/>
                <a:gd name="T24" fmla="*/ 2147483647 w 790"/>
                <a:gd name="T25" fmla="*/ 2147483647 h 36"/>
                <a:gd name="T26" fmla="*/ 2147483647 w 790"/>
                <a:gd name="T27" fmla="*/ 2147483647 h 36"/>
                <a:gd name="T28" fmla="*/ 2147483647 w 790"/>
                <a:gd name="T29" fmla="*/ 2147483647 h 36"/>
                <a:gd name="T30" fmla="*/ 2147483647 w 790"/>
                <a:gd name="T31" fmla="*/ 2147483647 h 36"/>
                <a:gd name="T32" fmla="*/ 2147483647 w 790"/>
                <a:gd name="T33" fmla="*/ 2147483647 h 36"/>
                <a:gd name="T34" fmla="*/ 2147483647 w 790"/>
                <a:gd name="T35" fmla="*/ 2147483647 h 36"/>
                <a:gd name="T36" fmla="*/ 2147483647 w 790"/>
                <a:gd name="T37" fmla="*/ 2147483647 h 36"/>
                <a:gd name="T38" fmla="*/ 2147483647 w 790"/>
                <a:gd name="T39" fmla="*/ 2147483647 h 36"/>
                <a:gd name="T40" fmla="*/ 2147483647 w 790"/>
                <a:gd name="T41" fmla="*/ 2147483647 h 36"/>
                <a:gd name="T42" fmla="*/ 2147483647 w 790"/>
                <a:gd name="T43" fmla="*/ 2147483647 h 36"/>
                <a:gd name="T44" fmla="*/ 2147483647 w 790"/>
                <a:gd name="T45" fmla="*/ 2147483647 h 36"/>
                <a:gd name="T46" fmla="*/ 2147483647 w 790"/>
                <a:gd name="T47" fmla="*/ 2147483647 h 36"/>
                <a:gd name="T48" fmla="*/ 2147483647 w 790"/>
                <a:gd name="T49" fmla="*/ 2147483647 h 36"/>
                <a:gd name="T50" fmla="*/ 2147483647 w 790"/>
                <a:gd name="T51" fmla="*/ 2147483647 h 36"/>
                <a:gd name="T52" fmla="*/ 2147483647 w 790"/>
                <a:gd name="T53" fmla="*/ 2147483647 h 36"/>
                <a:gd name="T54" fmla="*/ 2147483647 w 790"/>
                <a:gd name="T55" fmla="*/ 2147483647 h 36"/>
                <a:gd name="T56" fmla="*/ 2147483647 w 790"/>
                <a:gd name="T57" fmla="*/ 0 h 36"/>
                <a:gd name="T58" fmla="*/ 2147483647 w 790"/>
                <a:gd name="T59" fmla="*/ 2147483647 h 36"/>
                <a:gd name="T60" fmla="*/ 2147483647 w 790"/>
                <a:gd name="T61" fmla="*/ 2147483647 h 36"/>
                <a:gd name="T62" fmla="*/ 2147483647 w 790"/>
                <a:gd name="T63" fmla="*/ 2147483647 h 36"/>
                <a:gd name="T64" fmla="*/ 2147483647 w 790"/>
                <a:gd name="T65" fmla="*/ 2147483647 h 36"/>
                <a:gd name="T66" fmla="*/ 2147483647 w 790"/>
                <a:gd name="T67" fmla="*/ 2147483647 h 36"/>
                <a:gd name="T68" fmla="*/ 2147483647 w 790"/>
                <a:gd name="T69" fmla="*/ 2147483647 h 36"/>
                <a:gd name="T70" fmla="*/ 2147483647 w 790"/>
                <a:gd name="T71" fmla="*/ 2147483647 h 36"/>
                <a:gd name="T72" fmla="*/ 2147483647 w 790"/>
                <a:gd name="T73" fmla="*/ 2147483647 h 36"/>
                <a:gd name="T74" fmla="*/ 2147483647 w 790"/>
                <a:gd name="T75" fmla="*/ 2147483647 h 36"/>
                <a:gd name="T76" fmla="*/ 2147483647 w 790"/>
                <a:gd name="T77" fmla="*/ 2147483647 h 36"/>
                <a:gd name="T78" fmla="*/ 2147483647 w 790"/>
                <a:gd name="T79" fmla="*/ 2147483647 h 36"/>
                <a:gd name="T80" fmla="*/ 2147483647 w 790"/>
                <a:gd name="T81" fmla="*/ 2147483647 h 36"/>
                <a:gd name="T82" fmla="*/ 2147483647 w 790"/>
                <a:gd name="T83" fmla="*/ 2147483647 h 36"/>
                <a:gd name="T84" fmla="*/ 2147483647 w 790"/>
                <a:gd name="T85" fmla="*/ 2147483647 h 36"/>
                <a:gd name="T86" fmla="*/ 2147483647 w 790"/>
                <a:gd name="T87" fmla="*/ 2147483647 h 36"/>
                <a:gd name="T88" fmla="*/ 2147483647 w 790"/>
                <a:gd name="T89" fmla="*/ 2147483647 h 36"/>
                <a:gd name="T90" fmla="*/ 2147483647 w 790"/>
                <a:gd name="T91" fmla="*/ 2147483647 h 36"/>
                <a:gd name="T92" fmla="*/ 2147483647 w 790"/>
                <a:gd name="T93" fmla="*/ 2147483647 h 36"/>
                <a:gd name="T94" fmla="*/ 2147483647 w 790"/>
                <a:gd name="T95" fmla="*/ 2147483647 h 36"/>
                <a:gd name="T96" fmla="*/ 2147483647 w 790"/>
                <a:gd name="T97" fmla="*/ 2147483647 h 36"/>
                <a:gd name="T98" fmla="*/ 2147483647 w 790"/>
                <a:gd name="T99" fmla="*/ 2147483647 h 36"/>
                <a:gd name="T100" fmla="*/ 2147483647 w 790"/>
                <a:gd name="T101" fmla="*/ 2147483647 h 36"/>
                <a:gd name="T102" fmla="*/ 2147483647 w 790"/>
                <a:gd name="T103" fmla="*/ 2147483647 h 36"/>
                <a:gd name="T104" fmla="*/ 2147483647 w 790"/>
                <a:gd name="T105" fmla="*/ 2147483647 h 36"/>
                <a:gd name="T106" fmla="*/ 2147483647 w 790"/>
                <a:gd name="T107" fmla="*/ 2147483647 h 36"/>
                <a:gd name="T108" fmla="*/ 2147483647 w 790"/>
                <a:gd name="T109" fmla="*/ 2147483647 h 36"/>
                <a:gd name="T110" fmla="*/ 2147483647 w 790"/>
                <a:gd name="T111" fmla="*/ 2147483647 h 36"/>
                <a:gd name="T112" fmla="*/ 2147483647 w 790"/>
                <a:gd name="T113" fmla="*/ 2147483647 h 36"/>
                <a:gd name="T114" fmla="*/ 2147483647 w 790"/>
                <a:gd name="T115" fmla="*/ 2147483647 h 36"/>
                <a:gd name="T116" fmla="*/ 2147483647 w 790"/>
                <a:gd name="T117" fmla="*/ 2147483647 h 36"/>
                <a:gd name="T118" fmla="*/ 2147483647 w 790"/>
                <a:gd name="T119" fmla="*/ 2147483647 h 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90"/>
                <a:gd name="T181" fmla="*/ 0 h 36"/>
                <a:gd name="T182" fmla="*/ 790 w 790"/>
                <a:gd name="T183" fmla="*/ 36 h 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90" h="36">
                  <a:moveTo>
                    <a:pt x="23" y="17"/>
                  </a:moveTo>
                  <a:cubicBezTo>
                    <a:pt x="23" y="21"/>
                    <a:pt x="22" y="24"/>
                    <a:pt x="20" y="26"/>
                  </a:cubicBezTo>
                  <a:cubicBezTo>
                    <a:pt x="18" y="28"/>
                    <a:pt x="15" y="29"/>
                    <a:pt x="12" y="29"/>
                  </a:cubicBezTo>
                  <a:cubicBezTo>
                    <a:pt x="8" y="29"/>
                    <a:pt x="5" y="28"/>
                    <a:pt x="3" y="26"/>
                  </a:cubicBezTo>
                  <a:cubicBezTo>
                    <a:pt x="1" y="24"/>
                    <a:pt x="0" y="21"/>
                    <a:pt x="0" y="1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9"/>
                    <a:pt x="1" y="6"/>
                    <a:pt x="3" y="4"/>
                  </a:cubicBezTo>
                  <a:cubicBezTo>
                    <a:pt x="5" y="1"/>
                    <a:pt x="8" y="0"/>
                    <a:pt x="12" y="0"/>
                  </a:cubicBezTo>
                  <a:cubicBezTo>
                    <a:pt x="15" y="0"/>
                    <a:pt x="18" y="1"/>
                    <a:pt x="20" y="4"/>
                  </a:cubicBezTo>
                  <a:cubicBezTo>
                    <a:pt x="22" y="6"/>
                    <a:pt x="23" y="9"/>
                    <a:pt x="23" y="12"/>
                  </a:cubicBezTo>
                  <a:lnTo>
                    <a:pt x="23" y="17"/>
                  </a:lnTo>
                  <a:close/>
                  <a:moveTo>
                    <a:pt x="17" y="12"/>
                  </a:moveTo>
                  <a:cubicBezTo>
                    <a:pt x="17" y="10"/>
                    <a:pt x="16" y="9"/>
                    <a:pt x="16" y="7"/>
                  </a:cubicBezTo>
                  <a:cubicBezTo>
                    <a:pt x="15" y="6"/>
                    <a:pt x="13" y="5"/>
                    <a:pt x="12" y="5"/>
                  </a:cubicBezTo>
                  <a:cubicBezTo>
                    <a:pt x="10" y="5"/>
                    <a:pt x="8" y="6"/>
                    <a:pt x="8" y="7"/>
                  </a:cubicBezTo>
                  <a:cubicBezTo>
                    <a:pt x="7" y="8"/>
                    <a:pt x="6" y="10"/>
                    <a:pt x="6" y="12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9"/>
                    <a:pt x="7" y="21"/>
                    <a:pt x="8" y="22"/>
                  </a:cubicBezTo>
                  <a:cubicBezTo>
                    <a:pt x="9" y="23"/>
                    <a:pt x="10" y="24"/>
                    <a:pt x="12" y="24"/>
                  </a:cubicBezTo>
                  <a:cubicBezTo>
                    <a:pt x="13" y="24"/>
                    <a:pt x="15" y="23"/>
                    <a:pt x="16" y="22"/>
                  </a:cubicBezTo>
                  <a:cubicBezTo>
                    <a:pt x="16" y="21"/>
                    <a:pt x="17" y="19"/>
                    <a:pt x="17" y="17"/>
                  </a:cubicBezTo>
                  <a:lnTo>
                    <a:pt x="17" y="12"/>
                  </a:lnTo>
                  <a:close/>
                  <a:moveTo>
                    <a:pt x="50" y="19"/>
                  </a:moveTo>
                  <a:cubicBezTo>
                    <a:pt x="50" y="19"/>
                    <a:pt x="50" y="19"/>
                    <a:pt x="50" y="19"/>
                  </a:cubicBezTo>
                  <a:cubicBezTo>
                    <a:pt x="50" y="22"/>
                    <a:pt x="49" y="25"/>
                    <a:pt x="47" y="27"/>
                  </a:cubicBezTo>
                  <a:cubicBezTo>
                    <a:pt x="45" y="28"/>
                    <a:pt x="42" y="29"/>
                    <a:pt x="39" y="29"/>
                  </a:cubicBezTo>
                  <a:cubicBezTo>
                    <a:pt x="36" y="29"/>
                    <a:pt x="33" y="28"/>
                    <a:pt x="31" y="26"/>
                  </a:cubicBezTo>
                  <a:cubicBezTo>
                    <a:pt x="28" y="24"/>
                    <a:pt x="27" y="21"/>
                    <a:pt x="27" y="18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8"/>
                    <a:pt x="28" y="6"/>
                    <a:pt x="30" y="4"/>
                  </a:cubicBezTo>
                  <a:cubicBezTo>
                    <a:pt x="32" y="1"/>
                    <a:pt x="35" y="0"/>
                    <a:pt x="39" y="0"/>
                  </a:cubicBezTo>
                  <a:cubicBezTo>
                    <a:pt x="42" y="0"/>
                    <a:pt x="45" y="1"/>
                    <a:pt x="47" y="3"/>
                  </a:cubicBezTo>
                  <a:cubicBezTo>
                    <a:pt x="49" y="5"/>
                    <a:pt x="50" y="7"/>
                    <a:pt x="50" y="11"/>
                  </a:cubicBezTo>
                  <a:cubicBezTo>
                    <a:pt x="50" y="11"/>
                    <a:pt x="50" y="11"/>
                    <a:pt x="50" y="11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43" y="9"/>
                    <a:pt x="43" y="8"/>
                    <a:pt x="42" y="7"/>
                  </a:cubicBezTo>
                  <a:cubicBezTo>
                    <a:pt x="42" y="6"/>
                    <a:pt x="40" y="5"/>
                    <a:pt x="39" y="5"/>
                  </a:cubicBezTo>
                  <a:cubicBezTo>
                    <a:pt x="37" y="5"/>
                    <a:pt x="36" y="6"/>
                    <a:pt x="35" y="7"/>
                  </a:cubicBezTo>
                  <a:cubicBezTo>
                    <a:pt x="34" y="8"/>
                    <a:pt x="34" y="10"/>
                    <a:pt x="34" y="12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0"/>
                    <a:pt x="34" y="21"/>
                    <a:pt x="35" y="22"/>
                  </a:cubicBezTo>
                  <a:cubicBezTo>
                    <a:pt x="36" y="24"/>
                    <a:pt x="37" y="24"/>
                    <a:pt x="39" y="24"/>
                  </a:cubicBezTo>
                  <a:cubicBezTo>
                    <a:pt x="41" y="24"/>
                    <a:pt x="42" y="24"/>
                    <a:pt x="42" y="23"/>
                  </a:cubicBezTo>
                  <a:cubicBezTo>
                    <a:pt x="43" y="22"/>
                    <a:pt x="43" y="21"/>
                    <a:pt x="43" y="19"/>
                  </a:cubicBezTo>
                  <a:lnTo>
                    <a:pt x="50" y="19"/>
                  </a:lnTo>
                  <a:close/>
                  <a:moveTo>
                    <a:pt x="77" y="29"/>
                  </a:moveTo>
                  <a:cubicBezTo>
                    <a:pt x="71" y="29"/>
                    <a:pt x="71" y="29"/>
                    <a:pt x="71" y="29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60" y="17"/>
                    <a:pt x="60" y="17"/>
                    <a:pt x="60" y="17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4" y="29"/>
                    <a:pt x="54" y="29"/>
                    <a:pt x="54" y="29"/>
                  </a:cubicBezTo>
                  <a:cubicBezTo>
                    <a:pt x="54" y="1"/>
                    <a:pt x="54" y="1"/>
                    <a:pt x="54" y="1"/>
                  </a:cubicBezTo>
                  <a:cubicBezTo>
                    <a:pt x="60" y="1"/>
                    <a:pt x="60" y="1"/>
                    <a:pt x="60" y="1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7" y="1"/>
                    <a:pt x="77" y="1"/>
                    <a:pt x="77" y="1"/>
                  </a:cubicBezTo>
                  <a:lnTo>
                    <a:pt x="77" y="29"/>
                  </a:lnTo>
                  <a:close/>
                  <a:moveTo>
                    <a:pt x="106" y="17"/>
                  </a:moveTo>
                  <a:cubicBezTo>
                    <a:pt x="106" y="21"/>
                    <a:pt x="104" y="24"/>
                    <a:pt x="102" y="26"/>
                  </a:cubicBezTo>
                  <a:cubicBezTo>
                    <a:pt x="100" y="28"/>
                    <a:pt x="97" y="29"/>
                    <a:pt x="94" y="29"/>
                  </a:cubicBezTo>
                  <a:cubicBezTo>
                    <a:pt x="90" y="29"/>
                    <a:pt x="87" y="28"/>
                    <a:pt x="85" y="26"/>
                  </a:cubicBezTo>
                  <a:cubicBezTo>
                    <a:pt x="83" y="24"/>
                    <a:pt x="82" y="21"/>
                    <a:pt x="82" y="17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9"/>
                    <a:pt x="83" y="6"/>
                    <a:pt x="85" y="4"/>
                  </a:cubicBezTo>
                  <a:cubicBezTo>
                    <a:pt x="87" y="1"/>
                    <a:pt x="90" y="0"/>
                    <a:pt x="94" y="0"/>
                  </a:cubicBezTo>
                  <a:cubicBezTo>
                    <a:pt x="97" y="0"/>
                    <a:pt x="100" y="1"/>
                    <a:pt x="102" y="4"/>
                  </a:cubicBezTo>
                  <a:cubicBezTo>
                    <a:pt x="104" y="6"/>
                    <a:pt x="106" y="9"/>
                    <a:pt x="106" y="12"/>
                  </a:cubicBezTo>
                  <a:lnTo>
                    <a:pt x="106" y="17"/>
                  </a:lnTo>
                  <a:close/>
                  <a:moveTo>
                    <a:pt x="99" y="12"/>
                  </a:moveTo>
                  <a:cubicBezTo>
                    <a:pt x="99" y="10"/>
                    <a:pt x="99" y="9"/>
                    <a:pt x="98" y="7"/>
                  </a:cubicBezTo>
                  <a:cubicBezTo>
                    <a:pt x="97" y="6"/>
                    <a:pt x="95" y="5"/>
                    <a:pt x="94" y="5"/>
                  </a:cubicBezTo>
                  <a:cubicBezTo>
                    <a:pt x="92" y="5"/>
                    <a:pt x="91" y="6"/>
                    <a:pt x="90" y="7"/>
                  </a:cubicBezTo>
                  <a:cubicBezTo>
                    <a:pt x="89" y="8"/>
                    <a:pt x="88" y="10"/>
                    <a:pt x="88" y="12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8" y="19"/>
                    <a:pt x="89" y="21"/>
                    <a:pt x="90" y="22"/>
                  </a:cubicBezTo>
                  <a:cubicBezTo>
                    <a:pt x="91" y="23"/>
                    <a:pt x="92" y="24"/>
                    <a:pt x="94" y="24"/>
                  </a:cubicBezTo>
                  <a:cubicBezTo>
                    <a:pt x="95" y="24"/>
                    <a:pt x="97" y="23"/>
                    <a:pt x="98" y="22"/>
                  </a:cubicBezTo>
                  <a:cubicBezTo>
                    <a:pt x="99" y="21"/>
                    <a:pt x="99" y="19"/>
                    <a:pt x="99" y="17"/>
                  </a:cubicBezTo>
                  <a:lnTo>
                    <a:pt x="99" y="12"/>
                  </a:lnTo>
                  <a:close/>
                  <a:moveTo>
                    <a:pt x="110" y="29"/>
                  </a:moveTo>
                  <a:cubicBezTo>
                    <a:pt x="110" y="1"/>
                    <a:pt x="110" y="1"/>
                    <a:pt x="110" y="1"/>
                  </a:cubicBezTo>
                  <a:cubicBezTo>
                    <a:pt x="120" y="1"/>
                    <a:pt x="120" y="1"/>
                    <a:pt x="120" y="1"/>
                  </a:cubicBezTo>
                  <a:cubicBezTo>
                    <a:pt x="123" y="1"/>
                    <a:pt x="126" y="1"/>
                    <a:pt x="128" y="3"/>
                  </a:cubicBezTo>
                  <a:cubicBezTo>
                    <a:pt x="130" y="4"/>
                    <a:pt x="131" y="6"/>
                    <a:pt x="131" y="8"/>
                  </a:cubicBezTo>
                  <a:cubicBezTo>
                    <a:pt x="131" y="10"/>
                    <a:pt x="130" y="11"/>
                    <a:pt x="130" y="12"/>
                  </a:cubicBezTo>
                  <a:cubicBezTo>
                    <a:pt x="129" y="13"/>
                    <a:pt x="128" y="14"/>
                    <a:pt x="127" y="14"/>
                  </a:cubicBezTo>
                  <a:cubicBezTo>
                    <a:pt x="128" y="15"/>
                    <a:pt x="130" y="15"/>
                    <a:pt x="130" y="17"/>
                  </a:cubicBezTo>
                  <a:cubicBezTo>
                    <a:pt x="131" y="18"/>
                    <a:pt x="132" y="19"/>
                    <a:pt x="132" y="20"/>
                  </a:cubicBezTo>
                  <a:cubicBezTo>
                    <a:pt x="132" y="23"/>
                    <a:pt x="131" y="25"/>
                    <a:pt x="129" y="27"/>
                  </a:cubicBezTo>
                  <a:cubicBezTo>
                    <a:pt x="127" y="28"/>
                    <a:pt x="124" y="29"/>
                    <a:pt x="121" y="29"/>
                  </a:cubicBezTo>
                  <a:lnTo>
                    <a:pt x="110" y="29"/>
                  </a:lnTo>
                  <a:close/>
                  <a:moveTo>
                    <a:pt x="117" y="12"/>
                  </a:moveTo>
                  <a:cubicBezTo>
                    <a:pt x="120" y="12"/>
                    <a:pt x="120" y="12"/>
                    <a:pt x="120" y="12"/>
                  </a:cubicBezTo>
                  <a:cubicBezTo>
                    <a:pt x="121" y="12"/>
                    <a:pt x="122" y="12"/>
                    <a:pt x="123" y="12"/>
                  </a:cubicBezTo>
                  <a:cubicBezTo>
                    <a:pt x="124" y="11"/>
                    <a:pt x="124" y="10"/>
                    <a:pt x="124" y="9"/>
                  </a:cubicBezTo>
                  <a:cubicBezTo>
                    <a:pt x="124" y="8"/>
                    <a:pt x="124" y="7"/>
                    <a:pt x="123" y="7"/>
                  </a:cubicBezTo>
                  <a:cubicBezTo>
                    <a:pt x="122" y="6"/>
                    <a:pt x="121" y="6"/>
                    <a:pt x="120" y="6"/>
                  </a:cubicBezTo>
                  <a:cubicBezTo>
                    <a:pt x="117" y="6"/>
                    <a:pt x="117" y="6"/>
                    <a:pt x="117" y="6"/>
                  </a:cubicBezTo>
                  <a:lnTo>
                    <a:pt x="117" y="12"/>
                  </a:lnTo>
                  <a:close/>
                  <a:moveTo>
                    <a:pt x="117" y="17"/>
                  </a:moveTo>
                  <a:cubicBezTo>
                    <a:pt x="117" y="24"/>
                    <a:pt x="117" y="24"/>
                    <a:pt x="117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2" y="24"/>
                    <a:pt x="123" y="23"/>
                    <a:pt x="124" y="23"/>
                  </a:cubicBezTo>
                  <a:cubicBezTo>
                    <a:pt x="125" y="22"/>
                    <a:pt x="125" y="22"/>
                    <a:pt x="125" y="20"/>
                  </a:cubicBezTo>
                  <a:cubicBezTo>
                    <a:pt x="125" y="19"/>
                    <a:pt x="125" y="18"/>
                    <a:pt x="124" y="18"/>
                  </a:cubicBezTo>
                  <a:cubicBezTo>
                    <a:pt x="124" y="17"/>
                    <a:pt x="123" y="17"/>
                    <a:pt x="121" y="17"/>
                  </a:cubicBezTo>
                  <a:lnTo>
                    <a:pt x="117" y="17"/>
                  </a:lnTo>
                  <a:close/>
                  <a:moveTo>
                    <a:pt x="151" y="23"/>
                  </a:moveTo>
                  <a:cubicBezTo>
                    <a:pt x="142" y="23"/>
                    <a:pt x="142" y="23"/>
                    <a:pt x="142" y="23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34" y="29"/>
                    <a:pt x="134" y="29"/>
                    <a:pt x="134" y="29"/>
                  </a:cubicBezTo>
                  <a:cubicBezTo>
                    <a:pt x="143" y="1"/>
                    <a:pt x="143" y="1"/>
                    <a:pt x="143" y="1"/>
                  </a:cubicBezTo>
                  <a:cubicBezTo>
                    <a:pt x="150" y="1"/>
                    <a:pt x="150" y="1"/>
                    <a:pt x="150" y="1"/>
                  </a:cubicBezTo>
                  <a:cubicBezTo>
                    <a:pt x="159" y="29"/>
                    <a:pt x="159" y="29"/>
                    <a:pt x="159" y="29"/>
                  </a:cubicBezTo>
                  <a:cubicBezTo>
                    <a:pt x="152" y="29"/>
                    <a:pt x="152" y="29"/>
                    <a:pt x="152" y="29"/>
                  </a:cubicBezTo>
                  <a:lnTo>
                    <a:pt x="151" y="23"/>
                  </a:lnTo>
                  <a:close/>
                  <a:moveTo>
                    <a:pt x="143" y="18"/>
                  </a:moveTo>
                  <a:cubicBezTo>
                    <a:pt x="149" y="18"/>
                    <a:pt x="149" y="18"/>
                    <a:pt x="149" y="18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6" y="8"/>
                    <a:pt x="146" y="8"/>
                    <a:pt x="146" y="8"/>
                  </a:cubicBezTo>
                  <a:lnTo>
                    <a:pt x="143" y="18"/>
                  </a:lnTo>
                  <a:close/>
                  <a:moveTo>
                    <a:pt x="185" y="29"/>
                  </a:moveTo>
                  <a:cubicBezTo>
                    <a:pt x="179" y="29"/>
                    <a:pt x="179" y="29"/>
                    <a:pt x="179" y="29"/>
                  </a:cubicBezTo>
                  <a:cubicBezTo>
                    <a:pt x="179" y="17"/>
                    <a:pt x="179" y="17"/>
                    <a:pt x="179" y="17"/>
                  </a:cubicBezTo>
                  <a:cubicBezTo>
                    <a:pt x="168" y="17"/>
                    <a:pt x="168" y="17"/>
                    <a:pt x="168" y="17"/>
                  </a:cubicBezTo>
                  <a:cubicBezTo>
                    <a:pt x="168" y="29"/>
                    <a:pt x="168" y="29"/>
                    <a:pt x="168" y="29"/>
                  </a:cubicBezTo>
                  <a:cubicBezTo>
                    <a:pt x="162" y="29"/>
                    <a:pt x="162" y="29"/>
                    <a:pt x="162" y="29"/>
                  </a:cubicBezTo>
                  <a:cubicBezTo>
                    <a:pt x="162" y="1"/>
                    <a:pt x="162" y="1"/>
                    <a:pt x="162" y="1"/>
                  </a:cubicBezTo>
                  <a:cubicBezTo>
                    <a:pt x="168" y="1"/>
                    <a:pt x="168" y="1"/>
                    <a:pt x="168" y="1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79" y="12"/>
                    <a:pt x="179" y="12"/>
                    <a:pt x="179" y="12"/>
                  </a:cubicBezTo>
                  <a:cubicBezTo>
                    <a:pt x="179" y="1"/>
                    <a:pt x="179" y="1"/>
                    <a:pt x="179" y="1"/>
                  </a:cubicBezTo>
                  <a:cubicBezTo>
                    <a:pt x="185" y="1"/>
                    <a:pt x="185" y="1"/>
                    <a:pt x="185" y="1"/>
                  </a:cubicBezTo>
                  <a:lnTo>
                    <a:pt x="185" y="29"/>
                  </a:lnTo>
                  <a:close/>
                  <a:moveTo>
                    <a:pt x="213" y="17"/>
                  </a:moveTo>
                  <a:cubicBezTo>
                    <a:pt x="213" y="21"/>
                    <a:pt x="212" y="24"/>
                    <a:pt x="210" y="26"/>
                  </a:cubicBezTo>
                  <a:cubicBezTo>
                    <a:pt x="208" y="28"/>
                    <a:pt x="205" y="29"/>
                    <a:pt x="201" y="29"/>
                  </a:cubicBezTo>
                  <a:cubicBezTo>
                    <a:pt x="198" y="29"/>
                    <a:pt x="195" y="28"/>
                    <a:pt x="193" y="26"/>
                  </a:cubicBezTo>
                  <a:cubicBezTo>
                    <a:pt x="191" y="24"/>
                    <a:pt x="190" y="21"/>
                    <a:pt x="190" y="17"/>
                  </a:cubicBezTo>
                  <a:cubicBezTo>
                    <a:pt x="190" y="12"/>
                    <a:pt x="190" y="12"/>
                    <a:pt x="190" y="12"/>
                  </a:cubicBezTo>
                  <a:cubicBezTo>
                    <a:pt x="190" y="9"/>
                    <a:pt x="191" y="6"/>
                    <a:pt x="193" y="4"/>
                  </a:cubicBezTo>
                  <a:cubicBezTo>
                    <a:pt x="195" y="1"/>
                    <a:pt x="198" y="0"/>
                    <a:pt x="201" y="0"/>
                  </a:cubicBezTo>
                  <a:cubicBezTo>
                    <a:pt x="205" y="0"/>
                    <a:pt x="208" y="1"/>
                    <a:pt x="210" y="4"/>
                  </a:cubicBezTo>
                  <a:cubicBezTo>
                    <a:pt x="212" y="6"/>
                    <a:pt x="213" y="9"/>
                    <a:pt x="213" y="12"/>
                  </a:cubicBezTo>
                  <a:lnTo>
                    <a:pt x="213" y="17"/>
                  </a:lnTo>
                  <a:close/>
                  <a:moveTo>
                    <a:pt x="207" y="12"/>
                  </a:moveTo>
                  <a:cubicBezTo>
                    <a:pt x="207" y="10"/>
                    <a:pt x="206" y="9"/>
                    <a:pt x="205" y="7"/>
                  </a:cubicBezTo>
                  <a:cubicBezTo>
                    <a:pt x="204" y="6"/>
                    <a:pt x="203" y="5"/>
                    <a:pt x="201" y="5"/>
                  </a:cubicBezTo>
                  <a:cubicBezTo>
                    <a:pt x="200" y="5"/>
                    <a:pt x="198" y="6"/>
                    <a:pt x="197" y="7"/>
                  </a:cubicBezTo>
                  <a:cubicBezTo>
                    <a:pt x="196" y="8"/>
                    <a:pt x="196" y="10"/>
                    <a:pt x="196" y="12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9"/>
                    <a:pt x="196" y="21"/>
                    <a:pt x="197" y="22"/>
                  </a:cubicBezTo>
                  <a:cubicBezTo>
                    <a:pt x="198" y="23"/>
                    <a:pt x="200" y="24"/>
                    <a:pt x="201" y="24"/>
                  </a:cubicBezTo>
                  <a:cubicBezTo>
                    <a:pt x="203" y="24"/>
                    <a:pt x="204" y="23"/>
                    <a:pt x="205" y="22"/>
                  </a:cubicBezTo>
                  <a:cubicBezTo>
                    <a:pt x="206" y="21"/>
                    <a:pt x="207" y="19"/>
                    <a:pt x="207" y="17"/>
                  </a:cubicBezTo>
                  <a:lnTo>
                    <a:pt x="207" y="12"/>
                  </a:lnTo>
                  <a:close/>
                  <a:moveTo>
                    <a:pt x="228" y="29"/>
                  </a:moveTo>
                  <a:cubicBezTo>
                    <a:pt x="228" y="1"/>
                    <a:pt x="228" y="1"/>
                    <a:pt x="228" y="1"/>
                  </a:cubicBezTo>
                  <a:cubicBezTo>
                    <a:pt x="238" y="1"/>
                    <a:pt x="238" y="1"/>
                    <a:pt x="238" y="1"/>
                  </a:cubicBezTo>
                  <a:cubicBezTo>
                    <a:pt x="241" y="1"/>
                    <a:pt x="244" y="1"/>
                    <a:pt x="246" y="3"/>
                  </a:cubicBezTo>
                  <a:cubicBezTo>
                    <a:pt x="248" y="4"/>
                    <a:pt x="249" y="6"/>
                    <a:pt x="249" y="8"/>
                  </a:cubicBezTo>
                  <a:cubicBezTo>
                    <a:pt x="249" y="10"/>
                    <a:pt x="249" y="11"/>
                    <a:pt x="248" y="12"/>
                  </a:cubicBezTo>
                  <a:cubicBezTo>
                    <a:pt x="247" y="13"/>
                    <a:pt x="246" y="14"/>
                    <a:pt x="245" y="14"/>
                  </a:cubicBezTo>
                  <a:cubicBezTo>
                    <a:pt x="247" y="15"/>
                    <a:pt x="248" y="15"/>
                    <a:pt x="249" y="17"/>
                  </a:cubicBezTo>
                  <a:cubicBezTo>
                    <a:pt x="250" y="18"/>
                    <a:pt x="250" y="19"/>
                    <a:pt x="250" y="20"/>
                  </a:cubicBezTo>
                  <a:cubicBezTo>
                    <a:pt x="250" y="23"/>
                    <a:pt x="249" y="25"/>
                    <a:pt x="247" y="27"/>
                  </a:cubicBezTo>
                  <a:cubicBezTo>
                    <a:pt x="245" y="28"/>
                    <a:pt x="243" y="29"/>
                    <a:pt x="239" y="29"/>
                  </a:cubicBezTo>
                  <a:lnTo>
                    <a:pt x="228" y="29"/>
                  </a:lnTo>
                  <a:close/>
                  <a:moveTo>
                    <a:pt x="235" y="12"/>
                  </a:moveTo>
                  <a:cubicBezTo>
                    <a:pt x="238" y="12"/>
                    <a:pt x="238" y="12"/>
                    <a:pt x="238" y="12"/>
                  </a:cubicBezTo>
                  <a:cubicBezTo>
                    <a:pt x="240" y="12"/>
                    <a:pt x="241" y="12"/>
                    <a:pt x="241" y="12"/>
                  </a:cubicBezTo>
                  <a:cubicBezTo>
                    <a:pt x="242" y="11"/>
                    <a:pt x="242" y="10"/>
                    <a:pt x="242" y="9"/>
                  </a:cubicBezTo>
                  <a:cubicBezTo>
                    <a:pt x="242" y="8"/>
                    <a:pt x="242" y="7"/>
                    <a:pt x="241" y="7"/>
                  </a:cubicBezTo>
                  <a:cubicBezTo>
                    <a:pt x="241" y="6"/>
                    <a:pt x="239" y="6"/>
                    <a:pt x="238" y="6"/>
                  </a:cubicBezTo>
                  <a:cubicBezTo>
                    <a:pt x="235" y="6"/>
                    <a:pt x="235" y="6"/>
                    <a:pt x="235" y="6"/>
                  </a:cubicBezTo>
                  <a:lnTo>
                    <a:pt x="235" y="12"/>
                  </a:lnTo>
                  <a:close/>
                  <a:moveTo>
                    <a:pt x="235" y="17"/>
                  </a:moveTo>
                  <a:cubicBezTo>
                    <a:pt x="235" y="24"/>
                    <a:pt x="235" y="24"/>
                    <a:pt x="235" y="24"/>
                  </a:cubicBezTo>
                  <a:cubicBezTo>
                    <a:pt x="239" y="24"/>
                    <a:pt x="239" y="24"/>
                    <a:pt x="239" y="24"/>
                  </a:cubicBezTo>
                  <a:cubicBezTo>
                    <a:pt x="241" y="24"/>
                    <a:pt x="242" y="23"/>
                    <a:pt x="242" y="23"/>
                  </a:cubicBezTo>
                  <a:cubicBezTo>
                    <a:pt x="243" y="22"/>
                    <a:pt x="243" y="22"/>
                    <a:pt x="243" y="20"/>
                  </a:cubicBezTo>
                  <a:cubicBezTo>
                    <a:pt x="243" y="19"/>
                    <a:pt x="243" y="18"/>
                    <a:pt x="243" y="18"/>
                  </a:cubicBezTo>
                  <a:cubicBezTo>
                    <a:pt x="242" y="17"/>
                    <a:pt x="241" y="17"/>
                    <a:pt x="240" y="17"/>
                  </a:cubicBezTo>
                  <a:lnTo>
                    <a:pt x="235" y="17"/>
                  </a:lnTo>
                  <a:close/>
                  <a:moveTo>
                    <a:pt x="278" y="29"/>
                  </a:moveTo>
                  <a:cubicBezTo>
                    <a:pt x="272" y="29"/>
                    <a:pt x="272" y="29"/>
                    <a:pt x="272" y="29"/>
                  </a:cubicBezTo>
                  <a:cubicBezTo>
                    <a:pt x="272" y="7"/>
                    <a:pt x="272" y="7"/>
                    <a:pt x="272" y="7"/>
                  </a:cubicBezTo>
                  <a:cubicBezTo>
                    <a:pt x="265" y="7"/>
                    <a:pt x="265" y="7"/>
                    <a:pt x="265" y="7"/>
                  </a:cubicBezTo>
                  <a:cubicBezTo>
                    <a:pt x="265" y="3"/>
                    <a:pt x="265" y="3"/>
                    <a:pt x="265" y="3"/>
                  </a:cubicBezTo>
                  <a:cubicBezTo>
                    <a:pt x="278" y="1"/>
                    <a:pt x="278" y="1"/>
                    <a:pt x="278" y="1"/>
                  </a:cubicBezTo>
                  <a:lnTo>
                    <a:pt x="278" y="29"/>
                  </a:lnTo>
                  <a:close/>
                  <a:moveTo>
                    <a:pt x="296" y="24"/>
                  </a:moveTo>
                  <a:cubicBezTo>
                    <a:pt x="297" y="24"/>
                    <a:pt x="299" y="24"/>
                    <a:pt x="299" y="23"/>
                  </a:cubicBezTo>
                  <a:cubicBezTo>
                    <a:pt x="300" y="22"/>
                    <a:pt x="301" y="20"/>
                    <a:pt x="301" y="19"/>
                  </a:cubicBezTo>
                  <a:cubicBezTo>
                    <a:pt x="301" y="18"/>
                    <a:pt x="301" y="18"/>
                    <a:pt x="301" y="18"/>
                  </a:cubicBezTo>
                  <a:cubicBezTo>
                    <a:pt x="300" y="18"/>
                    <a:pt x="299" y="19"/>
                    <a:pt x="298" y="19"/>
                  </a:cubicBezTo>
                  <a:cubicBezTo>
                    <a:pt x="298" y="20"/>
                    <a:pt x="297" y="20"/>
                    <a:pt x="296" y="20"/>
                  </a:cubicBezTo>
                  <a:cubicBezTo>
                    <a:pt x="293" y="20"/>
                    <a:pt x="291" y="19"/>
                    <a:pt x="290" y="17"/>
                  </a:cubicBezTo>
                  <a:cubicBezTo>
                    <a:pt x="288" y="16"/>
                    <a:pt x="288" y="13"/>
                    <a:pt x="288" y="10"/>
                  </a:cubicBezTo>
                  <a:cubicBezTo>
                    <a:pt x="288" y="8"/>
                    <a:pt x="289" y="5"/>
                    <a:pt x="290" y="3"/>
                  </a:cubicBezTo>
                  <a:cubicBezTo>
                    <a:pt x="292" y="1"/>
                    <a:pt x="295" y="0"/>
                    <a:pt x="297" y="0"/>
                  </a:cubicBezTo>
                  <a:cubicBezTo>
                    <a:pt x="300" y="0"/>
                    <a:pt x="303" y="1"/>
                    <a:pt x="304" y="3"/>
                  </a:cubicBezTo>
                  <a:cubicBezTo>
                    <a:pt x="306" y="5"/>
                    <a:pt x="307" y="8"/>
                    <a:pt x="307" y="12"/>
                  </a:cubicBezTo>
                  <a:cubicBezTo>
                    <a:pt x="307" y="18"/>
                    <a:pt x="307" y="18"/>
                    <a:pt x="307" y="18"/>
                  </a:cubicBezTo>
                  <a:cubicBezTo>
                    <a:pt x="307" y="22"/>
                    <a:pt x="306" y="24"/>
                    <a:pt x="304" y="26"/>
                  </a:cubicBezTo>
                  <a:cubicBezTo>
                    <a:pt x="302" y="28"/>
                    <a:pt x="299" y="29"/>
                    <a:pt x="296" y="29"/>
                  </a:cubicBezTo>
                  <a:cubicBezTo>
                    <a:pt x="295" y="29"/>
                    <a:pt x="294" y="29"/>
                    <a:pt x="293" y="29"/>
                  </a:cubicBezTo>
                  <a:cubicBezTo>
                    <a:pt x="292" y="29"/>
                    <a:pt x="291" y="28"/>
                    <a:pt x="290" y="28"/>
                  </a:cubicBezTo>
                  <a:cubicBezTo>
                    <a:pt x="291" y="23"/>
                    <a:pt x="291" y="23"/>
                    <a:pt x="291" y="23"/>
                  </a:cubicBezTo>
                  <a:cubicBezTo>
                    <a:pt x="292" y="24"/>
                    <a:pt x="293" y="24"/>
                    <a:pt x="293" y="24"/>
                  </a:cubicBezTo>
                  <a:cubicBezTo>
                    <a:pt x="294" y="24"/>
                    <a:pt x="295" y="24"/>
                    <a:pt x="296" y="24"/>
                  </a:cubicBezTo>
                  <a:close/>
                  <a:moveTo>
                    <a:pt x="297" y="15"/>
                  </a:moveTo>
                  <a:cubicBezTo>
                    <a:pt x="298" y="15"/>
                    <a:pt x="299" y="15"/>
                    <a:pt x="299" y="15"/>
                  </a:cubicBezTo>
                  <a:cubicBezTo>
                    <a:pt x="300" y="15"/>
                    <a:pt x="300" y="14"/>
                    <a:pt x="301" y="14"/>
                  </a:cubicBezTo>
                  <a:cubicBezTo>
                    <a:pt x="301" y="11"/>
                    <a:pt x="301" y="11"/>
                    <a:pt x="301" y="11"/>
                  </a:cubicBezTo>
                  <a:cubicBezTo>
                    <a:pt x="301" y="9"/>
                    <a:pt x="300" y="8"/>
                    <a:pt x="300" y="7"/>
                  </a:cubicBezTo>
                  <a:cubicBezTo>
                    <a:pt x="299" y="6"/>
                    <a:pt x="298" y="5"/>
                    <a:pt x="297" y="5"/>
                  </a:cubicBezTo>
                  <a:cubicBezTo>
                    <a:pt x="296" y="5"/>
                    <a:pt x="296" y="6"/>
                    <a:pt x="295" y="7"/>
                  </a:cubicBezTo>
                  <a:cubicBezTo>
                    <a:pt x="294" y="8"/>
                    <a:pt x="294" y="9"/>
                    <a:pt x="294" y="10"/>
                  </a:cubicBezTo>
                  <a:cubicBezTo>
                    <a:pt x="294" y="12"/>
                    <a:pt x="294" y="13"/>
                    <a:pt x="295" y="14"/>
                  </a:cubicBezTo>
                  <a:cubicBezTo>
                    <a:pt x="295" y="15"/>
                    <a:pt x="296" y="15"/>
                    <a:pt x="297" y="15"/>
                  </a:cubicBezTo>
                  <a:close/>
                  <a:moveTo>
                    <a:pt x="320" y="24"/>
                  </a:moveTo>
                  <a:cubicBezTo>
                    <a:pt x="321" y="24"/>
                    <a:pt x="322" y="24"/>
                    <a:pt x="323" y="23"/>
                  </a:cubicBezTo>
                  <a:cubicBezTo>
                    <a:pt x="324" y="22"/>
                    <a:pt x="324" y="20"/>
                    <a:pt x="324" y="19"/>
                  </a:cubicBezTo>
                  <a:cubicBezTo>
                    <a:pt x="324" y="18"/>
                    <a:pt x="324" y="18"/>
                    <a:pt x="324" y="18"/>
                  </a:cubicBezTo>
                  <a:cubicBezTo>
                    <a:pt x="324" y="18"/>
                    <a:pt x="323" y="19"/>
                    <a:pt x="322" y="19"/>
                  </a:cubicBezTo>
                  <a:cubicBezTo>
                    <a:pt x="321" y="20"/>
                    <a:pt x="320" y="20"/>
                    <a:pt x="319" y="20"/>
                  </a:cubicBezTo>
                  <a:cubicBezTo>
                    <a:pt x="317" y="20"/>
                    <a:pt x="315" y="19"/>
                    <a:pt x="313" y="17"/>
                  </a:cubicBezTo>
                  <a:cubicBezTo>
                    <a:pt x="312" y="16"/>
                    <a:pt x="311" y="13"/>
                    <a:pt x="311" y="10"/>
                  </a:cubicBezTo>
                  <a:cubicBezTo>
                    <a:pt x="311" y="8"/>
                    <a:pt x="312" y="5"/>
                    <a:pt x="314" y="3"/>
                  </a:cubicBezTo>
                  <a:cubicBezTo>
                    <a:pt x="316" y="1"/>
                    <a:pt x="318" y="0"/>
                    <a:pt x="321" y="0"/>
                  </a:cubicBezTo>
                  <a:cubicBezTo>
                    <a:pt x="324" y="0"/>
                    <a:pt x="326" y="1"/>
                    <a:pt x="328" y="3"/>
                  </a:cubicBezTo>
                  <a:cubicBezTo>
                    <a:pt x="330" y="5"/>
                    <a:pt x="331" y="8"/>
                    <a:pt x="331" y="12"/>
                  </a:cubicBezTo>
                  <a:cubicBezTo>
                    <a:pt x="331" y="18"/>
                    <a:pt x="331" y="18"/>
                    <a:pt x="331" y="18"/>
                  </a:cubicBezTo>
                  <a:cubicBezTo>
                    <a:pt x="331" y="22"/>
                    <a:pt x="330" y="24"/>
                    <a:pt x="328" y="26"/>
                  </a:cubicBezTo>
                  <a:cubicBezTo>
                    <a:pt x="325" y="28"/>
                    <a:pt x="323" y="29"/>
                    <a:pt x="320" y="29"/>
                  </a:cubicBezTo>
                  <a:cubicBezTo>
                    <a:pt x="319" y="29"/>
                    <a:pt x="318" y="29"/>
                    <a:pt x="317" y="29"/>
                  </a:cubicBezTo>
                  <a:cubicBezTo>
                    <a:pt x="316" y="29"/>
                    <a:pt x="315" y="28"/>
                    <a:pt x="314" y="28"/>
                  </a:cubicBezTo>
                  <a:cubicBezTo>
                    <a:pt x="314" y="23"/>
                    <a:pt x="314" y="23"/>
                    <a:pt x="314" y="23"/>
                  </a:cubicBezTo>
                  <a:cubicBezTo>
                    <a:pt x="315" y="24"/>
                    <a:pt x="316" y="24"/>
                    <a:pt x="317" y="24"/>
                  </a:cubicBezTo>
                  <a:cubicBezTo>
                    <a:pt x="318" y="24"/>
                    <a:pt x="319" y="24"/>
                    <a:pt x="320" y="24"/>
                  </a:cubicBezTo>
                  <a:close/>
                  <a:moveTo>
                    <a:pt x="321" y="15"/>
                  </a:moveTo>
                  <a:cubicBezTo>
                    <a:pt x="321" y="15"/>
                    <a:pt x="322" y="15"/>
                    <a:pt x="323" y="15"/>
                  </a:cubicBezTo>
                  <a:cubicBezTo>
                    <a:pt x="323" y="15"/>
                    <a:pt x="324" y="14"/>
                    <a:pt x="324" y="14"/>
                  </a:cubicBezTo>
                  <a:cubicBezTo>
                    <a:pt x="324" y="11"/>
                    <a:pt x="324" y="11"/>
                    <a:pt x="324" y="11"/>
                  </a:cubicBezTo>
                  <a:cubicBezTo>
                    <a:pt x="324" y="9"/>
                    <a:pt x="324" y="8"/>
                    <a:pt x="323" y="7"/>
                  </a:cubicBezTo>
                  <a:cubicBezTo>
                    <a:pt x="323" y="6"/>
                    <a:pt x="322" y="5"/>
                    <a:pt x="321" y="5"/>
                  </a:cubicBezTo>
                  <a:cubicBezTo>
                    <a:pt x="320" y="5"/>
                    <a:pt x="319" y="6"/>
                    <a:pt x="319" y="7"/>
                  </a:cubicBezTo>
                  <a:cubicBezTo>
                    <a:pt x="318" y="8"/>
                    <a:pt x="318" y="9"/>
                    <a:pt x="318" y="10"/>
                  </a:cubicBezTo>
                  <a:cubicBezTo>
                    <a:pt x="318" y="12"/>
                    <a:pt x="318" y="13"/>
                    <a:pt x="318" y="14"/>
                  </a:cubicBezTo>
                  <a:cubicBezTo>
                    <a:pt x="319" y="15"/>
                    <a:pt x="320" y="15"/>
                    <a:pt x="321" y="15"/>
                  </a:cubicBezTo>
                  <a:close/>
                  <a:moveTo>
                    <a:pt x="349" y="29"/>
                  </a:moveTo>
                  <a:cubicBezTo>
                    <a:pt x="342" y="29"/>
                    <a:pt x="342" y="29"/>
                    <a:pt x="342" y="29"/>
                  </a:cubicBezTo>
                  <a:cubicBezTo>
                    <a:pt x="342" y="7"/>
                    <a:pt x="342" y="7"/>
                    <a:pt x="342" y="7"/>
                  </a:cubicBezTo>
                  <a:cubicBezTo>
                    <a:pt x="336" y="7"/>
                    <a:pt x="336" y="7"/>
                    <a:pt x="336" y="7"/>
                  </a:cubicBezTo>
                  <a:cubicBezTo>
                    <a:pt x="336" y="3"/>
                    <a:pt x="336" y="3"/>
                    <a:pt x="336" y="3"/>
                  </a:cubicBezTo>
                  <a:cubicBezTo>
                    <a:pt x="349" y="1"/>
                    <a:pt x="349" y="1"/>
                    <a:pt x="349" y="1"/>
                  </a:cubicBezTo>
                  <a:lnTo>
                    <a:pt x="349" y="29"/>
                  </a:lnTo>
                  <a:close/>
                  <a:moveTo>
                    <a:pt x="370" y="13"/>
                  </a:moveTo>
                  <a:cubicBezTo>
                    <a:pt x="370" y="12"/>
                    <a:pt x="370" y="11"/>
                    <a:pt x="371" y="10"/>
                  </a:cubicBezTo>
                  <a:cubicBezTo>
                    <a:pt x="372" y="9"/>
                    <a:pt x="373" y="8"/>
                    <a:pt x="375" y="8"/>
                  </a:cubicBezTo>
                  <a:cubicBezTo>
                    <a:pt x="376" y="8"/>
                    <a:pt x="377" y="9"/>
                    <a:pt x="378" y="10"/>
                  </a:cubicBezTo>
                  <a:cubicBezTo>
                    <a:pt x="379" y="11"/>
                    <a:pt x="379" y="12"/>
                    <a:pt x="379" y="13"/>
                  </a:cubicBezTo>
                  <a:cubicBezTo>
                    <a:pt x="379" y="15"/>
                    <a:pt x="379" y="15"/>
                    <a:pt x="379" y="15"/>
                  </a:cubicBezTo>
                  <a:cubicBezTo>
                    <a:pt x="379" y="16"/>
                    <a:pt x="379" y="18"/>
                    <a:pt x="378" y="18"/>
                  </a:cubicBezTo>
                  <a:cubicBezTo>
                    <a:pt x="377" y="19"/>
                    <a:pt x="376" y="20"/>
                    <a:pt x="375" y="20"/>
                  </a:cubicBezTo>
                  <a:cubicBezTo>
                    <a:pt x="373" y="20"/>
                    <a:pt x="372" y="19"/>
                    <a:pt x="371" y="18"/>
                  </a:cubicBezTo>
                  <a:cubicBezTo>
                    <a:pt x="370" y="18"/>
                    <a:pt x="370" y="16"/>
                    <a:pt x="370" y="15"/>
                  </a:cubicBezTo>
                  <a:lnTo>
                    <a:pt x="370" y="13"/>
                  </a:lnTo>
                  <a:close/>
                  <a:moveTo>
                    <a:pt x="417" y="19"/>
                  </a:moveTo>
                  <a:cubicBezTo>
                    <a:pt x="417" y="19"/>
                    <a:pt x="417" y="19"/>
                    <a:pt x="417" y="19"/>
                  </a:cubicBezTo>
                  <a:cubicBezTo>
                    <a:pt x="417" y="22"/>
                    <a:pt x="416" y="25"/>
                    <a:pt x="414" y="27"/>
                  </a:cubicBezTo>
                  <a:cubicBezTo>
                    <a:pt x="412" y="28"/>
                    <a:pt x="410" y="29"/>
                    <a:pt x="406" y="29"/>
                  </a:cubicBezTo>
                  <a:cubicBezTo>
                    <a:pt x="403" y="29"/>
                    <a:pt x="400" y="28"/>
                    <a:pt x="398" y="26"/>
                  </a:cubicBezTo>
                  <a:cubicBezTo>
                    <a:pt x="395" y="24"/>
                    <a:pt x="394" y="21"/>
                    <a:pt x="394" y="18"/>
                  </a:cubicBezTo>
                  <a:cubicBezTo>
                    <a:pt x="394" y="12"/>
                    <a:pt x="394" y="12"/>
                    <a:pt x="394" y="12"/>
                  </a:cubicBezTo>
                  <a:cubicBezTo>
                    <a:pt x="394" y="8"/>
                    <a:pt x="395" y="6"/>
                    <a:pt x="398" y="4"/>
                  </a:cubicBezTo>
                  <a:cubicBezTo>
                    <a:pt x="400" y="1"/>
                    <a:pt x="402" y="0"/>
                    <a:pt x="406" y="0"/>
                  </a:cubicBezTo>
                  <a:cubicBezTo>
                    <a:pt x="409" y="0"/>
                    <a:pt x="412" y="1"/>
                    <a:pt x="414" y="3"/>
                  </a:cubicBezTo>
                  <a:cubicBezTo>
                    <a:pt x="416" y="5"/>
                    <a:pt x="417" y="7"/>
                    <a:pt x="417" y="11"/>
                  </a:cubicBezTo>
                  <a:cubicBezTo>
                    <a:pt x="417" y="11"/>
                    <a:pt x="417" y="11"/>
                    <a:pt x="417" y="11"/>
                  </a:cubicBezTo>
                  <a:cubicBezTo>
                    <a:pt x="411" y="11"/>
                    <a:pt x="411" y="11"/>
                    <a:pt x="411" y="11"/>
                  </a:cubicBezTo>
                  <a:cubicBezTo>
                    <a:pt x="410" y="9"/>
                    <a:pt x="410" y="8"/>
                    <a:pt x="409" y="7"/>
                  </a:cubicBezTo>
                  <a:cubicBezTo>
                    <a:pt x="409" y="6"/>
                    <a:pt x="407" y="5"/>
                    <a:pt x="406" y="5"/>
                  </a:cubicBezTo>
                  <a:cubicBezTo>
                    <a:pt x="404" y="5"/>
                    <a:pt x="403" y="6"/>
                    <a:pt x="402" y="7"/>
                  </a:cubicBezTo>
                  <a:cubicBezTo>
                    <a:pt x="401" y="8"/>
                    <a:pt x="401" y="10"/>
                    <a:pt x="401" y="12"/>
                  </a:cubicBezTo>
                  <a:cubicBezTo>
                    <a:pt x="401" y="18"/>
                    <a:pt x="401" y="18"/>
                    <a:pt x="401" y="18"/>
                  </a:cubicBezTo>
                  <a:cubicBezTo>
                    <a:pt x="401" y="20"/>
                    <a:pt x="401" y="21"/>
                    <a:pt x="402" y="22"/>
                  </a:cubicBezTo>
                  <a:cubicBezTo>
                    <a:pt x="403" y="24"/>
                    <a:pt x="404" y="24"/>
                    <a:pt x="406" y="24"/>
                  </a:cubicBezTo>
                  <a:cubicBezTo>
                    <a:pt x="408" y="24"/>
                    <a:pt x="409" y="24"/>
                    <a:pt x="409" y="23"/>
                  </a:cubicBezTo>
                  <a:cubicBezTo>
                    <a:pt x="410" y="22"/>
                    <a:pt x="410" y="21"/>
                    <a:pt x="411" y="19"/>
                  </a:cubicBezTo>
                  <a:lnTo>
                    <a:pt x="417" y="19"/>
                  </a:lnTo>
                  <a:close/>
                  <a:moveTo>
                    <a:pt x="455" y="29"/>
                  </a:moveTo>
                  <a:cubicBezTo>
                    <a:pt x="448" y="29"/>
                    <a:pt x="448" y="29"/>
                    <a:pt x="448" y="29"/>
                  </a:cubicBezTo>
                  <a:cubicBezTo>
                    <a:pt x="448" y="17"/>
                    <a:pt x="448" y="17"/>
                    <a:pt x="448" y="17"/>
                  </a:cubicBezTo>
                  <a:cubicBezTo>
                    <a:pt x="438" y="17"/>
                    <a:pt x="438" y="17"/>
                    <a:pt x="438" y="17"/>
                  </a:cubicBezTo>
                  <a:cubicBezTo>
                    <a:pt x="438" y="29"/>
                    <a:pt x="438" y="29"/>
                    <a:pt x="438" y="29"/>
                  </a:cubicBezTo>
                  <a:cubicBezTo>
                    <a:pt x="432" y="29"/>
                    <a:pt x="432" y="29"/>
                    <a:pt x="432" y="29"/>
                  </a:cubicBezTo>
                  <a:cubicBezTo>
                    <a:pt x="432" y="1"/>
                    <a:pt x="432" y="1"/>
                    <a:pt x="432" y="1"/>
                  </a:cubicBezTo>
                  <a:cubicBezTo>
                    <a:pt x="438" y="1"/>
                    <a:pt x="438" y="1"/>
                    <a:pt x="438" y="1"/>
                  </a:cubicBezTo>
                  <a:cubicBezTo>
                    <a:pt x="438" y="12"/>
                    <a:pt x="438" y="12"/>
                    <a:pt x="438" y="12"/>
                  </a:cubicBezTo>
                  <a:cubicBezTo>
                    <a:pt x="448" y="12"/>
                    <a:pt x="448" y="12"/>
                    <a:pt x="448" y="12"/>
                  </a:cubicBezTo>
                  <a:cubicBezTo>
                    <a:pt x="448" y="1"/>
                    <a:pt x="448" y="1"/>
                    <a:pt x="448" y="1"/>
                  </a:cubicBezTo>
                  <a:cubicBezTo>
                    <a:pt x="455" y="1"/>
                    <a:pt x="455" y="1"/>
                    <a:pt x="455" y="1"/>
                  </a:cubicBezTo>
                  <a:lnTo>
                    <a:pt x="455" y="29"/>
                  </a:lnTo>
                  <a:close/>
                  <a:moveTo>
                    <a:pt x="475" y="23"/>
                  </a:moveTo>
                  <a:cubicBezTo>
                    <a:pt x="466" y="23"/>
                    <a:pt x="466" y="23"/>
                    <a:pt x="466" y="23"/>
                  </a:cubicBezTo>
                  <a:cubicBezTo>
                    <a:pt x="465" y="29"/>
                    <a:pt x="465" y="29"/>
                    <a:pt x="465" y="29"/>
                  </a:cubicBezTo>
                  <a:cubicBezTo>
                    <a:pt x="458" y="29"/>
                    <a:pt x="458" y="29"/>
                    <a:pt x="458" y="29"/>
                  </a:cubicBezTo>
                  <a:cubicBezTo>
                    <a:pt x="467" y="1"/>
                    <a:pt x="467" y="1"/>
                    <a:pt x="467" y="1"/>
                  </a:cubicBezTo>
                  <a:cubicBezTo>
                    <a:pt x="474" y="1"/>
                    <a:pt x="474" y="1"/>
                    <a:pt x="474" y="1"/>
                  </a:cubicBezTo>
                  <a:cubicBezTo>
                    <a:pt x="483" y="29"/>
                    <a:pt x="483" y="29"/>
                    <a:pt x="483" y="29"/>
                  </a:cubicBezTo>
                  <a:cubicBezTo>
                    <a:pt x="477" y="29"/>
                    <a:pt x="477" y="29"/>
                    <a:pt x="477" y="29"/>
                  </a:cubicBezTo>
                  <a:lnTo>
                    <a:pt x="475" y="23"/>
                  </a:lnTo>
                  <a:close/>
                  <a:moveTo>
                    <a:pt x="468" y="18"/>
                  </a:moveTo>
                  <a:cubicBezTo>
                    <a:pt x="474" y="18"/>
                    <a:pt x="474" y="18"/>
                    <a:pt x="474" y="18"/>
                  </a:cubicBezTo>
                  <a:cubicBezTo>
                    <a:pt x="471" y="8"/>
                    <a:pt x="471" y="8"/>
                    <a:pt x="471" y="8"/>
                  </a:cubicBezTo>
                  <a:cubicBezTo>
                    <a:pt x="471" y="8"/>
                    <a:pt x="471" y="8"/>
                    <a:pt x="471" y="8"/>
                  </a:cubicBezTo>
                  <a:lnTo>
                    <a:pt x="468" y="18"/>
                  </a:lnTo>
                  <a:close/>
                  <a:moveTo>
                    <a:pt x="495" y="1"/>
                  </a:moveTo>
                  <a:cubicBezTo>
                    <a:pt x="501" y="20"/>
                    <a:pt x="501" y="20"/>
                    <a:pt x="501" y="20"/>
                  </a:cubicBezTo>
                  <a:cubicBezTo>
                    <a:pt x="501" y="20"/>
                    <a:pt x="501" y="20"/>
                    <a:pt x="501" y="20"/>
                  </a:cubicBezTo>
                  <a:cubicBezTo>
                    <a:pt x="507" y="1"/>
                    <a:pt x="507" y="1"/>
                    <a:pt x="507" y="1"/>
                  </a:cubicBezTo>
                  <a:cubicBezTo>
                    <a:pt x="516" y="1"/>
                    <a:pt x="516" y="1"/>
                    <a:pt x="516" y="1"/>
                  </a:cubicBezTo>
                  <a:cubicBezTo>
                    <a:pt x="516" y="29"/>
                    <a:pt x="516" y="29"/>
                    <a:pt x="516" y="29"/>
                  </a:cubicBezTo>
                  <a:cubicBezTo>
                    <a:pt x="509" y="29"/>
                    <a:pt x="509" y="29"/>
                    <a:pt x="509" y="29"/>
                  </a:cubicBezTo>
                  <a:cubicBezTo>
                    <a:pt x="509" y="22"/>
                    <a:pt x="509" y="22"/>
                    <a:pt x="509" y="22"/>
                  </a:cubicBezTo>
                  <a:cubicBezTo>
                    <a:pt x="510" y="9"/>
                    <a:pt x="510" y="9"/>
                    <a:pt x="510" y="9"/>
                  </a:cubicBezTo>
                  <a:cubicBezTo>
                    <a:pt x="510" y="9"/>
                    <a:pt x="510" y="9"/>
                    <a:pt x="510" y="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499" y="29"/>
                    <a:pt x="499" y="29"/>
                    <a:pt x="499" y="29"/>
                  </a:cubicBezTo>
                  <a:cubicBezTo>
                    <a:pt x="492" y="9"/>
                    <a:pt x="492" y="9"/>
                    <a:pt x="492" y="9"/>
                  </a:cubicBezTo>
                  <a:cubicBezTo>
                    <a:pt x="492" y="9"/>
                    <a:pt x="492" y="9"/>
                    <a:pt x="492" y="9"/>
                  </a:cubicBezTo>
                  <a:cubicBezTo>
                    <a:pt x="493" y="22"/>
                    <a:pt x="493" y="22"/>
                    <a:pt x="493" y="22"/>
                  </a:cubicBezTo>
                  <a:cubicBezTo>
                    <a:pt x="493" y="29"/>
                    <a:pt x="493" y="29"/>
                    <a:pt x="493" y="29"/>
                  </a:cubicBezTo>
                  <a:cubicBezTo>
                    <a:pt x="486" y="29"/>
                    <a:pt x="486" y="29"/>
                    <a:pt x="486" y="29"/>
                  </a:cubicBezTo>
                  <a:cubicBezTo>
                    <a:pt x="486" y="1"/>
                    <a:pt x="486" y="1"/>
                    <a:pt x="486" y="1"/>
                  </a:cubicBezTo>
                  <a:lnTo>
                    <a:pt x="495" y="1"/>
                  </a:lnTo>
                  <a:close/>
                  <a:moveTo>
                    <a:pt x="538" y="1"/>
                  </a:moveTo>
                  <a:cubicBezTo>
                    <a:pt x="544" y="1"/>
                    <a:pt x="544" y="1"/>
                    <a:pt x="544" y="1"/>
                  </a:cubicBezTo>
                  <a:cubicBezTo>
                    <a:pt x="544" y="29"/>
                    <a:pt x="544" y="29"/>
                    <a:pt x="544" y="29"/>
                  </a:cubicBezTo>
                  <a:cubicBezTo>
                    <a:pt x="538" y="29"/>
                    <a:pt x="538" y="29"/>
                    <a:pt x="538" y="29"/>
                  </a:cubicBezTo>
                  <a:cubicBezTo>
                    <a:pt x="538" y="11"/>
                    <a:pt x="538" y="11"/>
                    <a:pt x="538" y="11"/>
                  </a:cubicBezTo>
                  <a:cubicBezTo>
                    <a:pt x="537" y="11"/>
                    <a:pt x="537" y="11"/>
                    <a:pt x="537" y="11"/>
                  </a:cubicBezTo>
                  <a:cubicBezTo>
                    <a:pt x="527" y="29"/>
                    <a:pt x="527" y="29"/>
                    <a:pt x="527" y="29"/>
                  </a:cubicBezTo>
                  <a:cubicBezTo>
                    <a:pt x="521" y="29"/>
                    <a:pt x="521" y="29"/>
                    <a:pt x="521" y="29"/>
                  </a:cubicBezTo>
                  <a:cubicBezTo>
                    <a:pt x="521" y="1"/>
                    <a:pt x="521" y="1"/>
                    <a:pt x="521" y="1"/>
                  </a:cubicBezTo>
                  <a:cubicBezTo>
                    <a:pt x="527" y="1"/>
                    <a:pt x="527" y="1"/>
                    <a:pt x="527" y="1"/>
                  </a:cubicBezTo>
                  <a:cubicBezTo>
                    <a:pt x="527" y="18"/>
                    <a:pt x="527" y="18"/>
                    <a:pt x="527" y="18"/>
                  </a:cubicBezTo>
                  <a:cubicBezTo>
                    <a:pt x="527" y="18"/>
                    <a:pt x="527" y="18"/>
                    <a:pt x="527" y="18"/>
                  </a:cubicBezTo>
                  <a:lnTo>
                    <a:pt x="538" y="1"/>
                  </a:lnTo>
                  <a:close/>
                  <a:moveTo>
                    <a:pt x="583" y="29"/>
                  </a:moveTo>
                  <a:cubicBezTo>
                    <a:pt x="576" y="29"/>
                    <a:pt x="576" y="29"/>
                    <a:pt x="576" y="29"/>
                  </a:cubicBezTo>
                  <a:cubicBezTo>
                    <a:pt x="576" y="17"/>
                    <a:pt x="576" y="17"/>
                    <a:pt x="576" y="17"/>
                  </a:cubicBezTo>
                  <a:cubicBezTo>
                    <a:pt x="566" y="17"/>
                    <a:pt x="566" y="17"/>
                    <a:pt x="566" y="17"/>
                  </a:cubicBezTo>
                  <a:cubicBezTo>
                    <a:pt x="566" y="29"/>
                    <a:pt x="566" y="29"/>
                    <a:pt x="566" y="29"/>
                  </a:cubicBezTo>
                  <a:cubicBezTo>
                    <a:pt x="560" y="29"/>
                    <a:pt x="560" y="29"/>
                    <a:pt x="560" y="29"/>
                  </a:cubicBezTo>
                  <a:cubicBezTo>
                    <a:pt x="560" y="1"/>
                    <a:pt x="560" y="1"/>
                    <a:pt x="560" y="1"/>
                  </a:cubicBezTo>
                  <a:cubicBezTo>
                    <a:pt x="566" y="1"/>
                    <a:pt x="566" y="1"/>
                    <a:pt x="566" y="1"/>
                  </a:cubicBezTo>
                  <a:cubicBezTo>
                    <a:pt x="566" y="12"/>
                    <a:pt x="566" y="12"/>
                    <a:pt x="566" y="12"/>
                  </a:cubicBezTo>
                  <a:cubicBezTo>
                    <a:pt x="576" y="12"/>
                    <a:pt x="576" y="12"/>
                    <a:pt x="576" y="12"/>
                  </a:cubicBezTo>
                  <a:cubicBezTo>
                    <a:pt x="576" y="1"/>
                    <a:pt x="576" y="1"/>
                    <a:pt x="576" y="1"/>
                  </a:cubicBezTo>
                  <a:cubicBezTo>
                    <a:pt x="583" y="1"/>
                    <a:pt x="583" y="1"/>
                    <a:pt x="583" y="1"/>
                  </a:cubicBezTo>
                  <a:lnTo>
                    <a:pt x="583" y="29"/>
                  </a:lnTo>
                  <a:close/>
                  <a:moveTo>
                    <a:pt x="603" y="23"/>
                  </a:moveTo>
                  <a:cubicBezTo>
                    <a:pt x="594" y="23"/>
                    <a:pt x="594" y="23"/>
                    <a:pt x="594" y="23"/>
                  </a:cubicBezTo>
                  <a:cubicBezTo>
                    <a:pt x="593" y="29"/>
                    <a:pt x="593" y="29"/>
                    <a:pt x="593" y="29"/>
                  </a:cubicBezTo>
                  <a:cubicBezTo>
                    <a:pt x="586" y="29"/>
                    <a:pt x="586" y="29"/>
                    <a:pt x="586" y="29"/>
                  </a:cubicBezTo>
                  <a:cubicBezTo>
                    <a:pt x="595" y="1"/>
                    <a:pt x="595" y="1"/>
                    <a:pt x="595" y="1"/>
                  </a:cubicBezTo>
                  <a:cubicBezTo>
                    <a:pt x="602" y="1"/>
                    <a:pt x="602" y="1"/>
                    <a:pt x="602" y="1"/>
                  </a:cubicBezTo>
                  <a:cubicBezTo>
                    <a:pt x="611" y="29"/>
                    <a:pt x="611" y="29"/>
                    <a:pt x="611" y="29"/>
                  </a:cubicBezTo>
                  <a:cubicBezTo>
                    <a:pt x="605" y="29"/>
                    <a:pt x="605" y="29"/>
                    <a:pt x="605" y="29"/>
                  </a:cubicBezTo>
                  <a:lnTo>
                    <a:pt x="603" y="23"/>
                  </a:lnTo>
                  <a:close/>
                  <a:moveTo>
                    <a:pt x="596" y="18"/>
                  </a:moveTo>
                  <a:cubicBezTo>
                    <a:pt x="602" y="18"/>
                    <a:pt x="602" y="18"/>
                    <a:pt x="602" y="18"/>
                  </a:cubicBezTo>
                  <a:cubicBezTo>
                    <a:pt x="599" y="8"/>
                    <a:pt x="599" y="8"/>
                    <a:pt x="599" y="8"/>
                  </a:cubicBezTo>
                  <a:cubicBezTo>
                    <a:pt x="599" y="8"/>
                    <a:pt x="599" y="8"/>
                    <a:pt x="599" y="8"/>
                  </a:cubicBezTo>
                  <a:lnTo>
                    <a:pt x="596" y="18"/>
                  </a:lnTo>
                  <a:close/>
                  <a:moveTo>
                    <a:pt x="641" y="36"/>
                  </a:moveTo>
                  <a:cubicBezTo>
                    <a:pt x="635" y="36"/>
                    <a:pt x="635" y="36"/>
                    <a:pt x="635" y="36"/>
                  </a:cubicBezTo>
                  <a:cubicBezTo>
                    <a:pt x="635" y="29"/>
                    <a:pt x="635" y="29"/>
                    <a:pt x="635" y="29"/>
                  </a:cubicBezTo>
                  <a:cubicBezTo>
                    <a:pt x="619" y="29"/>
                    <a:pt x="619" y="29"/>
                    <a:pt x="619" y="29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3" y="36"/>
                    <a:pt x="613" y="36"/>
                    <a:pt x="613" y="36"/>
                  </a:cubicBezTo>
                  <a:cubicBezTo>
                    <a:pt x="613" y="24"/>
                    <a:pt x="613" y="24"/>
                    <a:pt x="613" y="24"/>
                  </a:cubicBezTo>
                  <a:cubicBezTo>
                    <a:pt x="615" y="24"/>
                    <a:pt x="615" y="24"/>
                    <a:pt x="615" y="24"/>
                  </a:cubicBezTo>
                  <a:cubicBezTo>
                    <a:pt x="616" y="23"/>
                    <a:pt x="616" y="22"/>
                    <a:pt x="617" y="20"/>
                  </a:cubicBezTo>
                  <a:cubicBezTo>
                    <a:pt x="618" y="18"/>
                    <a:pt x="618" y="16"/>
                    <a:pt x="618" y="12"/>
                  </a:cubicBezTo>
                  <a:cubicBezTo>
                    <a:pt x="619" y="1"/>
                    <a:pt x="619" y="1"/>
                    <a:pt x="619" y="1"/>
                  </a:cubicBezTo>
                  <a:cubicBezTo>
                    <a:pt x="638" y="1"/>
                    <a:pt x="638" y="1"/>
                    <a:pt x="638" y="1"/>
                  </a:cubicBezTo>
                  <a:cubicBezTo>
                    <a:pt x="638" y="24"/>
                    <a:pt x="638" y="24"/>
                    <a:pt x="638" y="24"/>
                  </a:cubicBezTo>
                  <a:cubicBezTo>
                    <a:pt x="641" y="24"/>
                    <a:pt x="641" y="24"/>
                    <a:pt x="641" y="24"/>
                  </a:cubicBezTo>
                  <a:lnTo>
                    <a:pt x="641" y="36"/>
                  </a:lnTo>
                  <a:close/>
                  <a:moveTo>
                    <a:pt x="625" y="12"/>
                  </a:moveTo>
                  <a:cubicBezTo>
                    <a:pt x="625" y="15"/>
                    <a:pt x="625" y="17"/>
                    <a:pt x="624" y="19"/>
                  </a:cubicBezTo>
                  <a:cubicBezTo>
                    <a:pt x="624" y="21"/>
                    <a:pt x="623" y="22"/>
                    <a:pt x="622" y="24"/>
                  </a:cubicBezTo>
                  <a:cubicBezTo>
                    <a:pt x="632" y="24"/>
                    <a:pt x="632" y="24"/>
                    <a:pt x="632" y="24"/>
                  </a:cubicBezTo>
                  <a:cubicBezTo>
                    <a:pt x="632" y="6"/>
                    <a:pt x="632" y="6"/>
                    <a:pt x="632" y="6"/>
                  </a:cubicBezTo>
                  <a:cubicBezTo>
                    <a:pt x="625" y="6"/>
                    <a:pt x="625" y="6"/>
                    <a:pt x="625" y="6"/>
                  </a:cubicBezTo>
                  <a:lnTo>
                    <a:pt x="625" y="12"/>
                  </a:lnTo>
                  <a:close/>
                  <a:moveTo>
                    <a:pt x="662" y="17"/>
                  </a:moveTo>
                  <a:cubicBezTo>
                    <a:pt x="651" y="17"/>
                    <a:pt x="651" y="17"/>
                    <a:pt x="651" y="17"/>
                  </a:cubicBezTo>
                  <a:cubicBezTo>
                    <a:pt x="651" y="24"/>
                    <a:pt x="651" y="24"/>
                    <a:pt x="651" y="24"/>
                  </a:cubicBezTo>
                  <a:cubicBezTo>
                    <a:pt x="664" y="24"/>
                    <a:pt x="664" y="24"/>
                    <a:pt x="664" y="24"/>
                  </a:cubicBezTo>
                  <a:cubicBezTo>
                    <a:pt x="664" y="29"/>
                    <a:pt x="664" y="29"/>
                    <a:pt x="664" y="29"/>
                  </a:cubicBezTo>
                  <a:cubicBezTo>
                    <a:pt x="644" y="29"/>
                    <a:pt x="644" y="29"/>
                    <a:pt x="644" y="29"/>
                  </a:cubicBezTo>
                  <a:cubicBezTo>
                    <a:pt x="644" y="1"/>
                    <a:pt x="644" y="1"/>
                    <a:pt x="644" y="1"/>
                  </a:cubicBezTo>
                  <a:cubicBezTo>
                    <a:pt x="664" y="1"/>
                    <a:pt x="664" y="1"/>
                    <a:pt x="664" y="1"/>
                  </a:cubicBezTo>
                  <a:cubicBezTo>
                    <a:pt x="664" y="6"/>
                    <a:pt x="664" y="6"/>
                    <a:pt x="664" y="6"/>
                  </a:cubicBezTo>
                  <a:cubicBezTo>
                    <a:pt x="651" y="6"/>
                    <a:pt x="651" y="6"/>
                    <a:pt x="651" y="6"/>
                  </a:cubicBezTo>
                  <a:cubicBezTo>
                    <a:pt x="651" y="12"/>
                    <a:pt x="651" y="12"/>
                    <a:pt x="651" y="12"/>
                  </a:cubicBezTo>
                  <a:cubicBezTo>
                    <a:pt x="662" y="12"/>
                    <a:pt x="662" y="12"/>
                    <a:pt x="662" y="12"/>
                  </a:cubicBezTo>
                  <a:lnTo>
                    <a:pt x="662" y="17"/>
                  </a:lnTo>
                  <a:close/>
                  <a:moveTo>
                    <a:pt x="693" y="18"/>
                  </a:moveTo>
                  <a:cubicBezTo>
                    <a:pt x="689" y="18"/>
                    <a:pt x="689" y="18"/>
                    <a:pt x="689" y="18"/>
                  </a:cubicBezTo>
                  <a:cubicBezTo>
                    <a:pt x="689" y="29"/>
                    <a:pt x="689" y="29"/>
                    <a:pt x="689" y="29"/>
                  </a:cubicBezTo>
                  <a:cubicBezTo>
                    <a:pt x="683" y="29"/>
                    <a:pt x="683" y="29"/>
                    <a:pt x="683" y="29"/>
                  </a:cubicBezTo>
                  <a:cubicBezTo>
                    <a:pt x="683" y="18"/>
                    <a:pt x="683" y="18"/>
                    <a:pt x="683" y="18"/>
                  </a:cubicBezTo>
                  <a:cubicBezTo>
                    <a:pt x="679" y="18"/>
                    <a:pt x="679" y="18"/>
                    <a:pt x="679" y="18"/>
                  </a:cubicBezTo>
                  <a:cubicBezTo>
                    <a:pt x="674" y="29"/>
                    <a:pt x="674" y="29"/>
                    <a:pt x="674" y="29"/>
                  </a:cubicBezTo>
                  <a:cubicBezTo>
                    <a:pt x="666" y="29"/>
                    <a:pt x="666" y="29"/>
                    <a:pt x="666" y="29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66" y="1"/>
                    <a:pt x="666" y="1"/>
                    <a:pt x="666" y="1"/>
                  </a:cubicBezTo>
                  <a:cubicBezTo>
                    <a:pt x="674" y="1"/>
                    <a:pt x="674" y="1"/>
                    <a:pt x="674" y="1"/>
                  </a:cubicBezTo>
                  <a:cubicBezTo>
                    <a:pt x="680" y="12"/>
                    <a:pt x="680" y="12"/>
                    <a:pt x="680" y="12"/>
                  </a:cubicBezTo>
                  <a:cubicBezTo>
                    <a:pt x="683" y="12"/>
                    <a:pt x="683" y="12"/>
                    <a:pt x="683" y="12"/>
                  </a:cubicBezTo>
                  <a:cubicBezTo>
                    <a:pt x="683" y="1"/>
                    <a:pt x="683" y="1"/>
                    <a:pt x="683" y="1"/>
                  </a:cubicBezTo>
                  <a:cubicBezTo>
                    <a:pt x="689" y="1"/>
                    <a:pt x="689" y="1"/>
                    <a:pt x="689" y="1"/>
                  </a:cubicBezTo>
                  <a:cubicBezTo>
                    <a:pt x="689" y="12"/>
                    <a:pt x="689" y="12"/>
                    <a:pt x="689" y="12"/>
                  </a:cubicBezTo>
                  <a:cubicBezTo>
                    <a:pt x="692" y="12"/>
                    <a:pt x="692" y="12"/>
                    <a:pt x="692" y="12"/>
                  </a:cubicBezTo>
                  <a:cubicBezTo>
                    <a:pt x="698" y="1"/>
                    <a:pt x="698" y="1"/>
                    <a:pt x="698" y="1"/>
                  </a:cubicBezTo>
                  <a:cubicBezTo>
                    <a:pt x="706" y="1"/>
                    <a:pt x="706" y="1"/>
                    <a:pt x="706" y="1"/>
                  </a:cubicBezTo>
                  <a:cubicBezTo>
                    <a:pt x="698" y="13"/>
                    <a:pt x="698" y="13"/>
                    <a:pt x="698" y="13"/>
                  </a:cubicBezTo>
                  <a:cubicBezTo>
                    <a:pt x="706" y="29"/>
                    <a:pt x="706" y="29"/>
                    <a:pt x="706" y="29"/>
                  </a:cubicBezTo>
                  <a:cubicBezTo>
                    <a:pt x="698" y="29"/>
                    <a:pt x="698" y="29"/>
                    <a:pt x="698" y="29"/>
                  </a:cubicBezTo>
                  <a:lnTo>
                    <a:pt x="693" y="18"/>
                  </a:lnTo>
                  <a:close/>
                  <a:moveTo>
                    <a:pt x="732" y="29"/>
                  </a:moveTo>
                  <a:cubicBezTo>
                    <a:pt x="726" y="29"/>
                    <a:pt x="726" y="29"/>
                    <a:pt x="726" y="29"/>
                  </a:cubicBezTo>
                  <a:cubicBezTo>
                    <a:pt x="726" y="17"/>
                    <a:pt x="726" y="17"/>
                    <a:pt x="726" y="17"/>
                  </a:cubicBezTo>
                  <a:cubicBezTo>
                    <a:pt x="715" y="17"/>
                    <a:pt x="715" y="17"/>
                    <a:pt x="715" y="17"/>
                  </a:cubicBezTo>
                  <a:cubicBezTo>
                    <a:pt x="715" y="29"/>
                    <a:pt x="715" y="29"/>
                    <a:pt x="715" y="29"/>
                  </a:cubicBezTo>
                  <a:cubicBezTo>
                    <a:pt x="709" y="29"/>
                    <a:pt x="709" y="29"/>
                    <a:pt x="709" y="29"/>
                  </a:cubicBezTo>
                  <a:cubicBezTo>
                    <a:pt x="709" y="1"/>
                    <a:pt x="709" y="1"/>
                    <a:pt x="709" y="1"/>
                  </a:cubicBezTo>
                  <a:cubicBezTo>
                    <a:pt x="715" y="1"/>
                    <a:pt x="715" y="1"/>
                    <a:pt x="715" y="1"/>
                  </a:cubicBezTo>
                  <a:cubicBezTo>
                    <a:pt x="715" y="12"/>
                    <a:pt x="715" y="12"/>
                    <a:pt x="715" y="12"/>
                  </a:cubicBezTo>
                  <a:cubicBezTo>
                    <a:pt x="726" y="12"/>
                    <a:pt x="726" y="12"/>
                    <a:pt x="726" y="12"/>
                  </a:cubicBezTo>
                  <a:cubicBezTo>
                    <a:pt x="726" y="1"/>
                    <a:pt x="726" y="1"/>
                    <a:pt x="726" y="1"/>
                  </a:cubicBezTo>
                  <a:cubicBezTo>
                    <a:pt x="732" y="1"/>
                    <a:pt x="732" y="1"/>
                    <a:pt x="732" y="1"/>
                  </a:cubicBezTo>
                  <a:lnTo>
                    <a:pt x="732" y="29"/>
                  </a:lnTo>
                  <a:close/>
                  <a:moveTo>
                    <a:pt x="755" y="17"/>
                  </a:moveTo>
                  <a:cubicBezTo>
                    <a:pt x="744" y="17"/>
                    <a:pt x="744" y="17"/>
                    <a:pt x="744" y="17"/>
                  </a:cubicBezTo>
                  <a:cubicBezTo>
                    <a:pt x="744" y="24"/>
                    <a:pt x="744" y="24"/>
                    <a:pt x="744" y="24"/>
                  </a:cubicBezTo>
                  <a:cubicBezTo>
                    <a:pt x="757" y="24"/>
                    <a:pt x="757" y="24"/>
                    <a:pt x="757" y="24"/>
                  </a:cubicBezTo>
                  <a:cubicBezTo>
                    <a:pt x="757" y="29"/>
                    <a:pt x="757" y="29"/>
                    <a:pt x="757" y="29"/>
                  </a:cubicBezTo>
                  <a:cubicBezTo>
                    <a:pt x="737" y="29"/>
                    <a:pt x="737" y="29"/>
                    <a:pt x="737" y="29"/>
                  </a:cubicBezTo>
                  <a:cubicBezTo>
                    <a:pt x="737" y="1"/>
                    <a:pt x="737" y="1"/>
                    <a:pt x="737" y="1"/>
                  </a:cubicBezTo>
                  <a:cubicBezTo>
                    <a:pt x="757" y="1"/>
                    <a:pt x="757" y="1"/>
                    <a:pt x="757" y="1"/>
                  </a:cubicBezTo>
                  <a:cubicBezTo>
                    <a:pt x="757" y="6"/>
                    <a:pt x="757" y="6"/>
                    <a:pt x="757" y="6"/>
                  </a:cubicBezTo>
                  <a:cubicBezTo>
                    <a:pt x="744" y="6"/>
                    <a:pt x="744" y="6"/>
                    <a:pt x="744" y="6"/>
                  </a:cubicBezTo>
                  <a:cubicBezTo>
                    <a:pt x="744" y="12"/>
                    <a:pt x="744" y="12"/>
                    <a:pt x="744" y="12"/>
                  </a:cubicBezTo>
                  <a:cubicBezTo>
                    <a:pt x="755" y="12"/>
                    <a:pt x="755" y="12"/>
                    <a:pt x="755" y="12"/>
                  </a:cubicBezTo>
                  <a:lnTo>
                    <a:pt x="755" y="17"/>
                  </a:lnTo>
                  <a:close/>
                  <a:moveTo>
                    <a:pt x="778" y="17"/>
                  </a:moveTo>
                  <a:cubicBezTo>
                    <a:pt x="767" y="17"/>
                    <a:pt x="767" y="17"/>
                    <a:pt x="767" y="17"/>
                  </a:cubicBezTo>
                  <a:cubicBezTo>
                    <a:pt x="767" y="24"/>
                    <a:pt x="767" y="24"/>
                    <a:pt x="767" y="24"/>
                  </a:cubicBezTo>
                  <a:cubicBezTo>
                    <a:pt x="780" y="24"/>
                    <a:pt x="780" y="24"/>
                    <a:pt x="780" y="24"/>
                  </a:cubicBezTo>
                  <a:cubicBezTo>
                    <a:pt x="780" y="29"/>
                    <a:pt x="780" y="29"/>
                    <a:pt x="780" y="29"/>
                  </a:cubicBezTo>
                  <a:cubicBezTo>
                    <a:pt x="760" y="29"/>
                    <a:pt x="760" y="29"/>
                    <a:pt x="760" y="29"/>
                  </a:cubicBezTo>
                  <a:cubicBezTo>
                    <a:pt x="760" y="1"/>
                    <a:pt x="760" y="1"/>
                    <a:pt x="760" y="1"/>
                  </a:cubicBezTo>
                  <a:cubicBezTo>
                    <a:pt x="780" y="1"/>
                    <a:pt x="780" y="1"/>
                    <a:pt x="780" y="1"/>
                  </a:cubicBezTo>
                  <a:cubicBezTo>
                    <a:pt x="780" y="6"/>
                    <a:pt x="780" y="6"/>
                    <a:pt x="780" y="6"/>
                  </a:cubicBezTo>
                  <a:cubicBezTo>
                    <a:pt x="767" y="6"/>
                    <a:pt x="767" y="6"/>
                    <a:pt x="767" y="6"/>
                  </a:cubicBezTo>
                  <a:cubicBezTo>
                    <a:pt x="767" y="12"/>
                    <a:pt x="767" y="12"/>
                    <a:pt x="767" y="12"/>
                  </a:cubicBezTo>
                  <a:cubicBezTo>
                    <a:pt x="778" y="12"/>
                    <a:pt x="778" y="12"/>
                    <a:pt x="778" y="12"/>
                  </a:cubicBezTo>
                  <a:lnTo>
                    <a:pt x="778" y="17"/>
                  </a:lnTo>
                  <a:close/>
                  <a:moveTo>
                    <a:pt x="790" y="19"/>
                  </a:moveTo>
                  <a:cubicBezTo>
                    <a:pt x="784" y="19"/>
                    <a:pt x="784" y="19"/>
                    <a:pt x="784" y="19"/>
                  </a:cubicBezTo>
                  <a:cubicBezTo>
                    <a:pt x="784" y="1"/>
                    <a:pt x="784" y="1"/>
                    <a:pt x="784" y="1"/>
                  </a:cubicBezTo>
                  <a:cubicBezTo>
                    <a:pt x="790" y="1"/>
                    <a:pt x="790" y="1"/>
                    <a:pt x="790" y="1"/>
                  </a:cubicBezTo>
                  <a:lnTo>
                    <a:pt x="790" y="19"/>
                  </a:lnTo>
                  <a:close/>
                  <a:moveTo>
                    <a:pt x="790" y="29"/>
                  </a:moveTo>
                  <a:cubicBezTo>
                    <a:pt x="784" y="29"/>
                    <a:pt x="784" y="29"/>
                    <a:pt x="784" y="29"/>
                  </a:cubicBezTo>
                  <a:cubicBezTo>
                    <a:pt x="784" y="23"/>
                    <a:pt x="784" y="23"/>
                    <a:pt x="784" y="23"/>
                  </a:cubicBezTo>
                  <a:cubicBezTo>
                    <a:pt x="790" y="23"/>
                    <a:pt x="790" y="23"/>
                    <a:pt x="790" y="23"/>
                  </a:cubicBezTo>
                  <a:lnTo>
                    <a:pt x="790" y="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6"/>
          <p:cNvGraphicFramePr/>
          <p:nvPr>
            <p:extLst>
              <p:ext uri="{D42A27DB-BD31-4B8C-83A1-F6EECF244321}">
                <p14:modId xmlns:p14="http://schemas.microsoft.com/office/powerpoint/2010/main" val="826842466"/>
              </p:ext>
            </p:extLst>
          </p:nvPr>
        </p:nvGraphicFramePr>
        <p:xfrm>
          <a:off x="6516437" y="1554163"/>
          <a:ext cx="2846387" cy="1554480"/>
        </p:xfrm>
        <a:graphic>
          <a:graphicData uri="http://schemas.openxmlformats.org/drawingml/2006/table">
            <a:tbl>
              <a:tblPr/>
              <a:tblGrid>
                <a:gridCol w="1767521">
                  <a:extLst>
                    <a:ext uri="{9D8B030D-6E8A-4147-A177-3AD203B41FA5}"/>
                  </a:extLst>
                </a:gridCol>
                <a:gridCol w="1078866">
                  <a:extLst>
                    <a:ext uri="{9D8B030D-6E8A-4147-A177-3AD203B41FA5}"/>
                  </a:extLst>
                </a:gridCol>
              </a:tblGrid>
              <a:tr h="25558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Автострахование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 </a:t>
                      </a:r>
                      <a:r>
                        <a:rPr lang="ru-RU" sz="1100" b="1" strike="noStrike" kern="1200" spc="-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РЕСО-Гарантия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  <a:r>
                        <a:rPr lang="ru-RU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</a:t>
                      </a:r>
                      <a:r>
                        <a:rPr lang="en-US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9</a:t>
                      </a:r>
                      <a:r>
                        <a:rPr lang="ru-RU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 </a:t>
                      </a:r>
                      <a:r>
                        <a:rPr lang="ru-RU" sz="11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Ингосстрах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</a:t>
                      </a: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</a:t>
                      </a:r>
                      <a:r>
                        <a:rPr lang="ru-RU" sz="11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АльфаСтрахование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13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,</a:t>
                      </a:r>
                      <a:r>
                        <a:rPr lang="en-US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</a:t>
                      </a:r>
                      <a:r>
                        <a:rPr lang="ru-RU" sz="1100" b="0" strike="noStrike" kern="1200" spc="-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ВСК</a:t>
                      </a:r>
                      <a:endParaRPr lang="ru-RU" sz="1100" b="0" strike="noStrike" spc="-1" dirty="0" smtClean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10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,</a:t>
                      </a: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6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+mj-lt"/>
                        </a:rPr>
                        <a:t>5. РГС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latin typeface="+mj-lt"/>
                        </a:rPr>
                        <a:t>9</a:t>
                      </a:r>
                      <a:r>
                        <a:rPr lang="ru-RU" sz="1100" b="0" strike="noStrike" spc="-1" dirty="0" smtClean="0">
                          <a:latin typeface="+mj-lt"/>
                        </a:rPr>
                        <a:t>,</a:t>
                      </a:r>
                      <a:r>
                        <a:rPr lang="en-US" sz="1100" b="0" strike="noStrike" spc="-1" dirty="0" smtClean="0">
                          <a:latin typeface="+mj-lt"/>
                        </a:rPr>
                        <a:t>0</a:t>
                      </a:r>
                      <a:r>
                        <a:rPr lang="ru-RU" sz="1100" b="0" strike="noStrike" spc="-1" dirty="0" smtClean="0">
                          <a:latin typeface="+mj-lt"/>
                        </a:rPr>
                        <a:t>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8" name="Table 6"/>
          <p:cNvGraphicFramePr/>
          <p:nvPr>
            <p:extLst>
              <p:ext uri="{D42A27DB-BD31-4B8C-83A1-F6EECF244321}">
                <p14:modId xmlns:p14="http://schemas.microsoft.com/office/powerpoint/2010/main" val="635607559"/>
              </p:ext>
            </p:extLst>
          </p:nvPr>
        </p:nvGraphicFramePr>
        <p:xfrm>
          <a:off x="3540125" y="1554163"/>
          <a:ext cx="2846388" cy="1554168"/>
        </p:xfrm>
        <a:graphic>
          <a:graphicData uri="http://schemas.openxmlformats.org/drawingml/2006/table">
            <a:tbl>
              <a:tblPr/>
              <a:tblGrid>
                <a:gridCol w="1737447">
                  <a:extLst>
                    <a:ext uri="{9D8B030D-6E8A-4147-A177-3AD203B41FA5}"/>
                  </a:extLst>
                </a:gridCol>
                <a:gridCol w="1108941">
                  <a:extLst>
                    <a:ext uri="{9D8B030D-6E8A-4147-A177-3AD203B41FA5}"/>
                  </a:extLst>
                </a:gridCol>
              </a:tblGrid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ОСАГО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РЕСО-Гарантия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17,4%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1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АльфаСтрахование</a:t>
                      </a:r>
                      <a:endParaRPr kumimoji="0" lang="ru-RU" sz="1100" b="0" i="0" u="none" strike="noStrike" kern="1200" cap="none" spc="-1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+mj-lt"/>
                        </a:rPr>
                        <a:t>14,4%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. </a:t>
                      </a:r>
                      <a:r>
                        <a:rPr kumimoji="0" lang="ru-RU" sz="11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РГС</a:t>
                      </a: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11,4%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</a:t>
                      </a:r>
                      <a:r>
                        <a:rPr lang="ru-RU" sz="11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Ингосстрах</a:t>
                      </a:r>
                      <a:endParaRPr lang="ru-RU" sz="1100" b="0" strike="noStrike" kern="1200" spc="-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11,1%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5. ВСК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9,9%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9" name="Table 6"/>
          <p:cNvGraphicFramePr/>
          <p:nvPr>
            <p:extLst>
              <p:ext uri="{D42A27DB-BD31-4B8C-83A1-F6EECF244321}">
                <p14:modId xmlns:p14="http://schemas.microsoft.com/office/powerpoint/2010/main" val="2531361135"/>
              </p:ext>
            </p:extLst>
          </p:nvPr>
        </p:nvGraphicFramePr>
        <p:xfrm>
          <a:off x="554038" y="1554163"/>
          <a:ext cx="2833687" cy="1555752"/>
        </p:xfrm>
        <a:graphic>
          <a:graphicData uri="http://schemas.openxmlformats.org/drawingml/2006/table">
            <a:tbl>
              <a:tblPr/>
              <a:tblGrid>
                <a:gridCol w="1751275">
                  <a:extLst>
                    <a:ext uri="{9D8B030D-6E8A-4147-A177-3AD203B41FA5}"/>
                  </a:extLst>
                </a:gridCol>
                <a:gridCol w="1082412">
                  <a:extLst>
                    <a:ext uri="{9D8B030D-6E8A-4147-A177-3AD203B41FA5}"/>
                  </a:extLst>
                </a:gridCol>
              </a:tblGrid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ВСЕГО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1418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Доля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рынка</a:t>
                      </a:r>
                      <a:endParaRPr lang="ru-RU" sz="1800" dirty="0"/>
                    </a:p>
                  </a:txBody>
                  <a:tcPr marL="91418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None/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 СОГАЗ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18,7%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АльфаСтрахование</a:t>
                      </a: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7,5%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n-lt"/>
                        </a:rPr>
                        <a:t>3. РЕСО-Гарантия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7,0%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Ингосстрах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6,9%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5. Сбербанк</a:t>
                      </a:r>
                      <a:r>
                        <a:rPr lang="ru-RU" sz="1100" b="0" strike="noStrike" spc="-1" baseline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 Жизнь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6,9%</a:t>
                      </a:r>
                      <a:endParaRPr lang="ru-RU" sz="1100" b="0" strike="noStrike" kern="1200" spc="-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9458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0483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5E3A9F-7799-4088-9C44-1067F920C740}" type="slidenum">
              <a:rPr lang="ru-RU" altLang="ru-RU" smtClean="0">
                <a:solidFill>
                  <a:srgbClr val="009639"/>
                </a:solidFill>
              </a:rPr>
              <a:pPr/>
              <a:t>10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9460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  <p:sp>
        <p:nvSpPr>
          <p:cNvPr id="20485" name="Заголовок 1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РЕСО-ГАРАНТИЯ – ОДИН ИЗ ЛИДЕРОВ СТРАХОВОГО РЫНКА*</a:t>
            </a:r>
          </a:p>
        </p:txBody>
      </p:sp>
      <p:sp>
        <p:nvSpPr>
          <p:cNvPr id="20486" name="Объект 2"/>
          <p:cNvSpPr>
            <a:spLocks noGrp="1"/>
          </p:cNvSpPr>
          <p:nvPr>
            <p:ph idx="1"/>
          </p:nvPr>
        </p:nvSpPr>
        <p:spPr>
          <a:xfrm>
            <a:off x="547688" y="5175250"/>
            <a:ext cx="8818562" cy="176213"/>
          </a:xfrm>
        </p:spPr>
        <p:txBody>
          <a:bodyPr/>
          <a:lstStyle/>
          <a:p>
            <a:pPr eaLnBrk="1" hangingPunct="1">
              <a:lnSpc>
                <a:spcPts val="1500"/>
              </a:lnSpc>
              <a:spcBef>
                <a:spcPct val="0"/>
              </a:spcBef>
            </a:pPr>
            <a:r>
              <a:rPr lang="ru-RU" altLang="ru-RU" dirty="0" smtClean="0"/>
              <a:t>РЕСО-Гарантия пользуется</a:t>
            </a:r>
            <a:r>
              <a:rPr lang="en-US" altLang="ru-RU" dirty="0" smtClean="0"/>
              <a:t> </a:t>
            </a:r>
            <a:r>
              <a:rPr lang="ru-RU" altLang="ru-RU" dirty="0" smtClean="0"/>
              <a:t>услугами </a:t>
            </a:r>
            <a:r>
              <a:rPr lang="ru-RU" altLang="ru-RU" dirty="0" smtClean="0"/>
              <a:t>надежных </a:t>
            </a:r>
            <a:r>
              <a:rPr lang="ru-RU" altLang="ru-RU" dirty="0" smtClean="0"/>
              <a:t>перестраховочных обществ:</a:t>
            </a:r>
          </a:p>
        </p:txBody>
      </p:sp>
      <p:sp>
        <p:nvSpPr>
          <p:cNvPr id="20510" name="Прямоугольник 23"/>
          <p:cNvSpPr>
            <a:spLocks noChangeArrowheads="1"/>
          </p:cNvSpPr>
          <p:nvPr/>
        </p:nvSpPr>
        <p:spPr bwMode="auto">
          <a:xfrm>
            <a:off x="541338" y="3944938"/>
            <a:ext cx="8824912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75"/>
              </a:lnSpc>
            </a:pPr>
            <a:r>
              <a:rPr lang="ru-RU" altLang="ru-RU" sz="1400" b="1">
                <a:solidFill>
                  <a:srgbClr val="009639"/>
                </a:solidFill>
              </a:rPr>
              <a:t>САО «РЕСО-Гарантия» </a:t>
            </a:r>
            <a:r>
              <a:rPr lang="ru-RU" altLang="ru-RU" sz="1400"/>
              <a:t>– универсальная страховая компания с лицензиями Банка России </a:t>
            </a:r>
          </a:p>
          <a:p>
            <a:pPr eaLnBrk="1" hangingPunct="1">
              <a:lnSpc>
                <a:spcPts val="1675"/>
              </a:lnSpc>
            </a:pPr>
            <a:r>
              <a:rPr lang="ru-RU" altLang="ru-RU" sz="1400"/>
              <a:t>ОС № 1209-03, ОС № 1209-04, ОС № 1209-05, СЛ № 1209, СИ № 1209,  ПС № 1209.</a:t>
            </a:r>
          </a:p>
          <a:p>
            <a:pPr eaLnBrk="1" hangingPunct="1">
              <a:lnSpc>
                <a:spcPts val="1675"/>
              </a:lnSpc>
            </a:pPr>
            <a:endParaRPr lang="ru-RU" altLang="ru-RU" sz="1400"/>
          </a:p>
          <a:p>
            <a:pPr eaLnBrk="1" hangingPunct="1">
              <a:lnSpc>
                <a:spcPts val="1675"/>
              </a:lnSpc>
            </a:pPr>
            <a:r>
              <a:rPr lang="ru-RU" altLang="ru-RU" sz="1400"/>
              <a:t>Компания предлагает клиентам </a:t>
            </a:r>
            <a:r>
              <a:rPr lang="ru-RU" altLang="ru-RU" sz="1400" b="1">
                <a:solidFill>
                  <a:srgbClr val="009639"/>
                </a:solidFill>
              </a:rPr>
              <a:t>более 100 видов </a:t>
            </a:r>
            <a:r>
              <a:rPr lang="ru-RU" altLang="ru-RU" sz="1400"/>
              <a:t>страховых услуг.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39750" y="3436938"/>
            <a:ext cx="5619750" cy="230187"/>
          </a:xfrm>
          <a:prstGeom prst="rect">
            <a:avLst/>
          </a:prstGeom>
        </p:spPr>
        <p:txBody>
          <a:bodyPr lIns="0" spcCol="180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По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итогам 2020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года.</a:t>
            </a:r>
            <a:endParaRPr lang="ru-RU" sz="9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39750" y="3392488"/>
            <a:ext cx="224313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3" name="Рисунок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11235"/>
          <a:stretch>
            <a:fillRect/>
          </a:stretch>
        </p:blipFill>
        <p:spPr bwMode="auto">
          <a:xfrm>
            <a:off x="541338" y="5521325"/>
            <a:ext cx="8651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/>
          <a:stretch>
            <a:fillRect/>
          </a:stretch>
        </p:blipFill>
        <p:spPr bwMode="auto">
          <a:xfrm>
            <a:off x="1874838" y="5608638"/>
            <a:ext cx="1576387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5" name="Рисунок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2" b="16522"/>
          <a:stretch>
            <a:fillRect/>
          </a:stretch>
        </p:blipFill>
        <p:spPr bwMode="auto">
          <a:xfrm>
            <a:off x="5937250" y="5564188"/>
            <a:ext cx="1355725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6" name="Рисунок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608638"/>
            <a:ext cx="134778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92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6"/>
          <p:cNvGraphicFramePr/>
          <p:nvPr>
            <p:extLst>
              <p:ext uri="{D42A27DB-BD31-4B8C-83A1-F6EECF244321}">
                <p14:modId xmlns:p14="http://schemas.microsoft.com/office/powerpoint/2010/main" val="2750816019"/>
              </p:ext>
            </p:extLst>
          </p:nvPr>
        </p:nvGraphicFramePr>
        <p:xfrm>
          <a:off x="6516226" y="1560686"/>
          <a:ext cx="2846387" cy="1557337"/>
        </p:xfrm>
        <a:graphic>
          <a:graphicData uri="http://schemas.openxmlformats.org/drawingml/2006/table">
            <a:tbl>
              <a:tblPr/>
              <a:tblGrid>
                <a:gridCol w="1767521">
                  <a:extLst>
                    <a:ext uri="{9D8B030D-6E8A-4147-A177-3AD203B41FA5}"/>
                  </a:extLst>
                </a:gridCol>
                <a:gridCol w="1078866">
                  <a:extLst>
                    <a:ext uri="{9D8B030D-6E8A-4147-A177-3AD203B41FA5}"/>
                  </a:extLst>
                </a:gridCol>
              </a:tblGrid>
              <a:tr h="261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Личное страхование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 СОГАЗ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42,</a:t>
                      </a: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kern="1200" spc="-1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2. РЕСО-Гарантия</a:t>
                      </a:r>
                      <a:endParaRPr lang="ru-RU" sz="1100" b="0" strike="noStrike" kern="1200" spc="-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7,2%</a:t>
                      </a:r>
                      <a:endParaRPr lang="ru-RU" sz="11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  <a:r>
                        <a:rPr lang="ru-RU" sz="1100" b="0" strike="noStrike" spc="-1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РГС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6,9%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. АльфаСтрахование</a:t>
                      </a: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6,7%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+mj-lt"/>
                        </a:rPr>
                        <a:t>5. ВСК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+mj-lt"/>
                        </a:rPr>
                        <a:t>5,2%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7" name="Table 6"/>
          <p:cNvGraphicFramePr/>
          <p:nvPr>
            <p:extLst>
              <p:ext uri="{D42A27DB-BD31-4B8C-83A1-F6EECF244321}">
                <p14:modId xmlns:p14="http://schemas.microsoft.com/office/powerpoint/2010/main" val="2572737367"/>
              </p:ext>
            </p:extLst>
          </p:nvPr>
        </p:nvGraphicFramePr>
        <p:xfrm>
          <a:off x="3539015" y="1560686"/>
          <a:ext cx="2846388" cy="1554168"/>
        </p:xfrm>
        <a:graphic>
          <a:graphicData uri="http://schemas.openxmlformats.org/drawingml/2006/table">
            <a:tbl>
              <a:tblPr/>
              <a:tblGrid>
                <a:gridCol w="1737447">
                  <a:extLst>
                    <a:ext uri="{9D8B030D-6E8A-4147-A177-3AD203B41FA5}"/>
                  </a:extLst>
                </a:gridCol>
                <a:gridCol w="1108941">
                  <a:extLst>
                    <a:ext uri="{9D8B030D-6E8A-4147-A177-3AD203B41FA5}"/>
                  </a:extLst>
                </a:gridCol>
              </a:tblGrid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ДМС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 СОГАЗ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36,4%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</a:t>
                      </a:r>
                      <a:r>
                        <a:rPr kumimoji="0" lang="ru-RU" sz="11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РЕСО-Гарантия</a:t>
                      </a: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11,3%</a:t>
                      </a:r>
                      <a:endParaRPr lang="ru-RU" sz="11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. </a:t>
                      </a:r>
                      <a:r>
                        <a:rPr kumimoji="0" lang="ru-RU" sz="11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АльфаСтрахование</a:t>
                      </a: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10,</a:t>
                      </a:r>
                      <a:r>
                        <a:rPr lang="en-US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</a:t>
                      </a:r>
                      <a:r>
                        <a:rPr kumimoji="0" lang="ru-RU" sz="11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РГС</a:t>
                      </a:r>
                      <a:endParaRPr lang="ru-RU" sz="1100" b="0" strike="noStrike" kern="1200" spc="-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6,9%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2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5. Ингосстрах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5,4%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4" marB="45694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4" name="Table 6"/>
          <p:cNvGraphicFramePr/>
          <p:nvPr>
            <p:extLst>
              <p:ext uri="{D42A27DB-BD31-4B8C-83A1-F6EECF244321}">
                <p14:modId xmlns:p14="http://schemas.microsoft.com/office/powerpoint/2010/main" val="1586133613"/>
              </p:ext>
            </p:extLst>
          </p:nvPr>
        </p:nvGraphicFramePr>
        <p:xfrm>
          <a:off x="539129" y="1560686"/>
          <a:ext cx="2833687" cy="1558397"/>
        </p:xfrm>
        <a:graphic>
          <a:graphicData uri="http://schemas.openxmlformats.org/drawingml/2006/table">
            <a:tbl>
              <a:tblPr/>
              <a:tblGrid>
                <a:gridCol w="1751275">
                  <a:extLst>
                    <a:ext uri="{9D8B030D-6E8A-4147-A177-3AD203B41FA5}"/>
                  </a:extLst>
                </a:gridCol>
                <a:gridCol w="1082412">
                  <a:extLst>
                    <a:ext uri="{9D8B030D-6E8A-4147-A177-3AD203B41FA5}"/>
                  </a:extLst>
                </a:gridCol>
              </a:tblGrid>
              <a:tr h="2619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Каско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1418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</a:rPr>
                        <a:t>Доля</a:t>
                      </a:r>
                      <a:r>
                        <a:rPr lang="ru-RU" sz="1100" b="1" baseline="0" dirty="0" smtClean="0">
                          <a:solidFill>
                            <a:schemeClr val="bg1"/>
                          </a:solidFill>
                        </a:rPr>
                        <a:t> рынка</a:t>
                      </a:r>
                      <a:endParaRPr lang="ru-RU" sz="1800" dirty="0"/>
                    </a:p>
                  </a:txBody>
                  <a:tcPr marL="91418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Ингосстрах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16,9%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РЕСО-Гарантия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16,1%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3.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АльфаСтрахование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12,2%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ВСК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11,5%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2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5. Согласие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1982" marR="91418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7,6%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58" marR="359912" marT="45757" marB="45757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4" name="Table 6"/>
          <p:cNvGraphicFramePr/>
          <p:nvPr>
            <p:extLst>
              <p:ext uri="{D42A27DB-BD31-4B8C-83A1-F6EECF244321}">
                <p14:modId xmlns:p14="http://schemas.microsoft.com/office/powerpoint/2010/main" val="3992421000"/>
              </p:ext>
            </p:extLst>
          </p:nvPr>
        </p:nvGraphicFramePr>
        <p:xfrm>
          <a:off x="539129" y="3400425"/>
          <a:ext cx="2846387" cy="1554746"/>
        </p:xfrm>
        <a:graphic>
          <a:graphicData uri="http://schemas.openxmlformats.org/drawingml/2006/table">
            <a:tbl>
              <a:tblPr/>
              <a:tblGrid>
                <a:gridCol w="1756284">
                  <a:extLst>
                    <a:ext uri="{9D8B030D-6E8A-4147-A177-3AD203B41FA5}"/>
                  </a:extLst>
                </a:gridCol>
                <a:gridCol w="1090103">
                  <a:extLst>
                    <a:ext uri="{9D8B030D-6E8A-4147-A177-3AD203B41FA5}"/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20" baseline="0" dirty="0" smtClean="0">
                          <a:solidFill>
                            <a:srgbClr val="FFFFFF"/>
                          </a:solidFill>
                          <a:latin typeface="Arial"/>
                        </a:rPr>
                        <a:t>Имущество ЮЛ</a:t>
                      </a:r>
                      <a:endParaRPr lang="ru-RU" sz="1100" b="0" strike="noStrike" spc="-20" baseline="0" dirty="0">
                        <a:latin typeface="Arial"/>
                      </a:endParaRPr>
                    </a:p>
                  </a:txBody>
                  <a:tcPr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n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T="45728" marB="45728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1. СОГАЗ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2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30,3%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2.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Ингосстрах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2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20,1%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Arial"/>
                        </a:rPr>
                        <a:t>АльфаСтрахование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2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16,5%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1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Arial"/>
                        </a:rPr>
                        <a:t>4. </a:t>
                      </a:r>
                      <a:r>
                        <a:rPr kumimoji="0" lang="ru-RU" sz="11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РЕСО-Гарантия</a:t>
                      </a:r>
                    </a:p>
                  </a:txBody>
                  <a:tcPr marL="72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5,8%</a:t>
                      </a:r>
                      <a:endParaRPr lang="ru-RU" sz="11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  <a:tr h="25913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Arial"/>
                        </a:rPr>
                        <a:t>5. </a:t>
                      </a:r>
                      <a:r>
                        <a:rPr kumimoji="0" lang="ru-RU" sz="1100" b="0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ВСК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72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+mj-lt"/>
                        </a:rPr>
                        <a:t>5,7%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728" marB="45728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3" name="Table 6"/>
          <p:cNvGraphicFramePr/>
          <p:nvPr>
            <p:extLst>
              <p:ext uri="{D42A27DB-BD31-4B8C-83A1-F6EECF244321}">
                <p14:modId xmlns:p14="http://schemas.microsoft.com/office/powerpoint/2010/main" val="2058065657"/>
              </p:ext>
            </p:extLst>
          </p:nvPr>
        </p:nvGraphicFramePr>
        <p:xfrm>
          <a:off x="3539015" y="3400425"/>
          <a:ext cx="2846388" cy="1554384"/>
        </p:xfrm>
        <a:graphic>
          <a:graphicData uri="http://schemas.openxmlformats.org/drawingml/2006/table">
            <a:tbl>
              <a:tblPr/>
              <a:tblGrid>
                <a:gridCol w="1745466">
                  <a:extLst>
                    <a:ext uri="{9D8B030D-6E8A-4147-A177-3AD203B41FA5}"/>
                  </a:extLst>
                </a:gridCol>
                <a:gridCol w="1100922">
                  <a:extLst>
                    <a:ext uri="{9D8B030D-6E8A-4147-A177-3AD203B41FA5}"/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Имущество</a:t>
                      </a:r>
                      <a:r>
                        <a:rPr lang="ru-RU" sz="1100" b="1" strike="noStrike" spc="-1" baseline="0" dirty="0" smtClean="0">
                          <a:solidFill>
                            <a:srgbClr val="FFFFFF"/>
                          </a:solidFill>
                          <a:latin typeface="+mj-lt"/>
                        </a:rPr>
                        <a:t> ФЛ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T="45712" marB="45712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712" marB="45712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59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1. </a:t>
                      </a:r>
                      <a:r>
                        <a:rPr lang="ru-RU" sz="1100" b="0" strike="noStrike" kern="1100" spc="-40" baseline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Сбербанк Страхование</a:t>
                      </a:r>
                      <a:endParaRPr lang="ru-RU" sz="1100" b="0" strike="noStrike" kern="1100" spc="-4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22,9%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360000" marR="144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2. РГС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20,1%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360000" marR="144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3.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АльфаСтрахование</a:t>
                      </a:r>
                      <a:endParaRPr lang="ru-RU" sz="1100" b="0" strike="noStrike" kern="1200" spc="-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15,3%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360000" marR="144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259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</a:t>
                      </a:r>
                      <a:r>
                        <a:rPr lang="ru-RU" sz="11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ВСК</a:t>
                      </a:r>
                      <a:endParaRPr lang="ru-RU" sz="1100" b="0" strike="noStrike" kern="1200" spc="-1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8,3%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360000" marR="144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5903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latin typeface="+mj-lt"/>
                        </a:rPr>
                        <a:t>5.</a:t>
                      </a:r>
                      <a:r>
                        <a:rPr lang="ru-RU" sz="1100" b="1" strike="noStrike" spc="-1" baseline="0" dirty="0" smtClean="0">
                          <a:latin typeface="+mj-lt"/>
                        </a:rPr>
                        <a:t> РЕСО-Гарантия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72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latin typeface="+mj-lt"/>
                        </a:rPr>
                        <a:t>6,8%</a:t>
                      </a:r>
                      <a:endParaRPr lang="ru-RU" sz="1100" b="1" strike="noStrike" spc="-1" dirty="0">
                        <a:latin typeface="+mj-lt"/>
                      </a:endParaRPr>
                    </a:p>
                  </a:txBody>
                  <a:tcPr marL="360000" marR="144000" marT="45712" marB="4571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0482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1507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8825A4-AB2F-4AFD-A6D5-0FD2EA7BE60B}" type="slidenum">
              <a:rPr lang="ru-RU" altLang="ru-RU" smtClean="0">
                <a:solidFill>
                  <a:srgbClr val="009639"/>
                </a:solidFill>
              </a:rPr>
              <a:pPr/>
              <a:t>11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graphicFrame>
        <p:nvGraphicFramePr>
          <p:cNvPr id="15" name="Table 6"/>
          <p:cNvGraphicFramePr/>
          <p:nvPr>
            <p:extLst>
              <p:ext uri="{D42A27DB-BD31-4B8C-83A1-F6EECF244321}">
                <p14:modId xmlns:p14="http://schemas.microsoft.com/office/powerpoint/2010/main" val="893329351"/>
              </p:ext>
            </p:extLst>
          </p:nvPr>
        </p:nvGraphicFramePr>
        <p:xfrm>
          <a:off x="6516225" y="3400425"/>
          <a:ext cx="2846388" cy="1566869"/>
        </p:xfrm>
        <a:graphic>
          <a:graphicData uri="http://schemas.openxmlformats.org/drawingml/2006/table">
            <a:tbl>
              <a:tblPr/>
              <a:tblGrid>
                <a:gridCol w="1784350">
                  <a:extLst>
                    <a:ext uri="{9D8B030D-6E8A-4147-A177-3AD203B41FA5}"/>
                  </a:extLst>
                </a:gridCol>
                <a:gridCol w="1062038">
                  <a:extLst>
                    <a:ext uri="{9D8B030D-6E8A-4147-A177-3AD203B41FA5}"/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rgbClr val="FFFFFF"/>
                          </a:solidFill>
                          <a:latin typeface="+mj-lt"/>
                        </a:rPr>
                        <a:t>Ответственность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bg1"/>
                          </a:solidFill>
                          <a:latin typeface="+mj-lt"/>
                        </a:rPr>
                        <a:t>Доля рынка</a:t>
                      </a:r>
                      <a:endParaRPr lang="ru-RU" sz="1100" b="1" strike="noStrike" spc="-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/>
                    </a:solidFill>
                  </a:tcPr>
                </a:tc>
                <a:extLst>
                  <a:ext uri="{0D108BD9-81ED-4DB2-BD59-A6C34878D82A}"/>
                </a:extLst>
              </a:tr>
              <a:tr h="261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1. </a:t>
                      </a: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Ингосстрах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23,2%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1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2. СОГАЗ</a:t>
                      </a:r>
                    </a:p>
                  </a:txBody>
                  <a:tcPr marL="72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20,8%</a:t>
                      </a:r>
                      <a:endParaRPr lang="ru-RU" sz="1100" b="0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61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+mj-lt"/>
                        </a:rPr>
                        <a:t>3. </a:t>
                      </a:r>
                      <a:r>
                        <a:rPr lang="ru-RU" sz="1100" b="0" strike="noStrike" kern="1200" spc="-1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АльфаСтрахование</a:t>
                      </a:r>
                      <a:endParaRPr lang="ru-RU" sz="1100" b="0" strike="noStrike" kern="1200" spc="-1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2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12,1%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1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4. РГС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72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+mj-lt"/>
                        </a:rPr>
                        <a:t>4,5%</a:t>
                      </a:r>
                      <a:endParaRPr lang="ru-RU" sz="1100" b="0" strike="noStrike" spc="-1" dirty="0">
                        <a:latin typeface="+mj-lt"/>
                      </a:endParaRPr>
                    </a:p>
                  </a:txBody>
                  <a:tcPr marL="9360" marR="360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/>
                </a:extLst>
              </a:tr>
              <a:tr h="261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5. </a:t>
                      </a:r>
                      <a:r>
                        <a:rPr kumimoji="0" lang="ru-RU" sz="1100" b="1" i="0" u="none" strike="noStrike" kern="1200" cap="none" spc="-1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РЕСО-Гарантия </a:t>
                      </a:r>
                      <a:endParaRPr lang="ru-RU" sz="11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72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ru-RU" sz="1100" b="1" strike="noStrike" spc="-1" dirty="0" smtClean="0">
                          <a:solidFill>
                            <a:schemeClr val="tx1"/>
                          </a:solidFill>
                          <a:latin typeface="+mj-lt"/>
                        </a:rPr>
                        <a:t>4,2%</a:t>
                      </a:r>
                      <a:endParaRPr lang="ru-RU" sz="1100" b="1" strike="noStrike" spc="-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9360" marR="360000" marT="45692" marB="45692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639">
                        <a:alpha val="40000"/>
                      </a:srgb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0602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  <p:sp>
        <p:nvSpPr>
          <p:cNvPr id="21627" name="Заголовок 1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РЕСО-ГАРАНТИЯ – ОДИН ИЗ ЛИДЕРОВ СТРАХОВОГО РЫНКА*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9750" y="6140450"/>
            <a:ext cx="5619750" cy="231775"/>
          </a:xfrm>
          <a:prstGeom prst="rect">
            <a:avLst/>
          </a:prstGeom>
        </p:spPr>
        <p:txBody>
          <a:bodyPr lIns="0" spcCol="180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анные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за 2020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год.</a:t>
            </a:r>
            <a:endParaRPr lang="ru-RU" sz="9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39750" y="6096000"/>
            <a:ext cx="224313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33" r="5983"/>
          <a:stretch>
            <a:fillRect/>
          </a:stretch>
        </p:blipFill>
        <p:spPr bwMode="auto">
          <a:xfrm>
            <a:off x="6140450" y="1757363"/>
            <a:ext cx="3225800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2532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E50D272-DA58-492E-9221-8F4E7BA636AA}" type="slidenum">
              <a:rPr lang="ru-RU" altLang="ru-RU" smtClean="0">
                <a:solidFill>
                  <a:srgbClr val="009639"/>
                </a:solidFill>
              </a:rPr>
              <a:pPr/>
              <a:t>12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1509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ШКОЛА РЕСО</a:t>
            </a:r>
          </a:p>
        </p:txBody>
      </p:sp>
      <p:sp>
        <p:nvSpPr>
          <p:cNvPr id="22534" name="Заголовок 6"/>
          <p:cNvSpPr>
            <a:spLocks noGrp="1"/>
          </p:cNvSpPr>
          <p:nvPr>
            <p:ph type="title"/>
          </p:nvPr>
        </p:nvSpPr>
        <p:spPr>
          <a:xfrm>
            <a:off x="541338" y="882650"/>
            <a:ext cx="8915400" cy="554038"/>
          </a:xfrm>
        </p:spPr>
        <p:txBody>
          <a:bodyPr/>
          <a:lstStyle/>
          <a:p>
            <a:pPr eaLnBrk="1" hangingPunct="1"/>
            <a:r>
              <a:rPr lang="ru-RU" altLang="ru-RU" smtClean="0"/>
              <a:t>ЦЕНТР ПРОФЕССИОНАЛЬНОЙ ПОДГОТОВКИ СТРАХОВЫХ АГЕНТОВ </a:t>
            </a:r>
            <a:br>
              <a:rPr lang="ru-RU" altLang="ru-RU" smtClean="0"/>
            </a:br>
            <a:r>
              <a:rPr lang="ru-RU" altLang="ru-RU" smtClean="0"/>
              <a:t>«ШКОЛА РЕСО»</a:t>
            </a:r>
          </a:p>
        </p:txBody>
      </p:sp>
      <p:sp>
        <p:nvSpPr>
          <p:cNvPr id="22535" name="Объект 7"/>
          <p:cNvSpPr>
            <a:spLocks noGrp="1"/>
          </p:cNvSpPr>
          <p:nvPr>
            <p:ph idx="1"/>
          </p:nvPr>
        </p:nvSpPr>
        <p:spPr>
          <a:xfrm>
            <a:off x="539750" y="1766888"/>
            <a:ext cx="5451475" cy="4344987"/>
          </a:xfrm>
        </p:spPr>
        <p:txBody>
          <a:bodyPr/>
          <a:lstStyle/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9639"/>
                </a:solidFill>
              </a:rPr>
              <a:t>100 000 выпускников </a:t>
            </a:r>
            <a:endParaRPr lang="en-US" altLang="ru-RU" sz="1800" b="1" dirty="0" smtClean="0">
              <a:solidFill>
                <a:srgbClr val="009639"/>
              </a:solidFill>
            </a:endParaRP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прошли обучение в «Школе РЕСО» более чем за 20 лет. 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2"/>
                </a:solidFill>
              </a:rPr>
              <a:t>100 учебных курсов </a:t>
            </a:r>
            <a:endParaRPr lang="en-US" altLang="ru-RU" sz="1800" b="1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по страховым продуктам и техникам продаж 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разработано за годы работы «Школы РЕСО».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Большинство из них переведено в </a:t>
            </a:r>
            <a:r>
              <a:rPr lang="ru-RU" altLang="ru-RU" dirty="0" err="1" smtClean="0"/>
              <a:t>видеоформат</a:t>
            </a:r>
            <a:r>
              <a:rPr lang="ru-RU" altLang="ru-RU" dirty="0" smtClean="0"/>
              <a:t> 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и адаптировано для </a:t>
            </a:r>
            <a:r>
              <a:rPr lang="ru-RU" altLang="ru-RU" dirty="0" err="1" smtClean="0"/>
              <a:t>вебинаров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9639"/>
                </a:solidFill>
              </a:rPr>
              <a:t>100 бизнес-тренеров </a:t>
            </a:r>
            <a:endParaRPr lang="en-US" altLang="ru-RU" sz="1800" b="1" dirty="0" smtClean="0">
              <a:solidFill>
                <a:srgbClr val="009639"/>
              </a:solidFill>
            </a:endParaRP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преподают в филиалах «Школы РЕСО».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rgbClr val="009639"/>
                </a:solidFill>
              </a:rPr>
              <a:t>Система дистанционного обучения </a:t>
            </a:r>
            <a:endParaRPr lang="en-US" altLang="ru-RU" sz="1800" b="1" dirty="0" smtClean="0">
              <a:solidFill>
                <a:srgbClr val="009639"/>
              </a:solidFill>
            </a:endParaRP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sz="1800" b="1" dirty="0" smtClean="0">
                <a:solidFill>
                  <a:schemeClr val="tx2"/>
                </a:solidFill>
              </a:rPr>
              <a:t>и тестирования 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по основным продуктам компании через «Учебный портал» </a:t>
            </a:r>
            <a:br>
              <a:rPr lang="ru-RU" altLang="ru-RU" dirty="0" smtClean="0"/>
            </a:br>
            <a:r>
              <a:rPr lang="ru-RU" altLang="ru-RU" dirty="0" smtClean="0"/>
              <a:t>в интернете и систему видеоконференций – для  агентов 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любого </a:t>
            </a:r>
            <a:r>
              <a:rPr lang="ru-RU" altLang="ru-RU" dirty="0" smtClean="0"/>
              <a:t>уровня </a:t>
            </a:r>
            <a:r>
              <a:rPr lang="ru-RU" altLang="ru-RU" dirty="0" smtClean="0"/>
              <a:t>подготовки – от новичков до мастеров продаж.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en-US" altLang="ru-RU" sz="1800" b="1" dirty="0" smtClean="0">
                <a:solidFill>
                  <a:srgbClr val="009639"/>
                </a:solidFill>
              </a:rPr>
              <a:t>W</a:t>
            </a:r>
            <a:r>
              <a:rPr lang="ru-RU" altLang="ru-RU" sz="1800" b="1" dirty="0" err="1" smtClean="0">
                <a:solidFill>
                  <a:srgbClr val="009639"/>
                </a:solidFill>
              </a:rPr>
              <a:t>ebinar</a:t>
            </a:r>
            <a:r>
              <a:rPr lang="ru-RU" altLang="ru-RU" sz="1800" b="1" dirty="0" smtClean="0">
                <a:solidFill>
                  <a:srgbClr val="009639"/>
                </a:solidFill>
              </a:rPr>
              <a:t> и </a:t>
            </a:r>
            <a:r>
              <a:rPr lang="en-US" altLang="ru-RU" sz="1800" b="1" dirty="0" smtClean="0">
                <a:solidFill>
                  <a:srgbClr val="009639"/>
                </a:solidFill>
              </a:rPr>
              <a:t>P</a:t>
            </a:r>
            <a:r>
              <a:rPr lang="ru-RU" altLang="ru-RU" sz="1800" b="1" dirty="0" err="1" smtClean="0">
                <a:solidFill>
                  <a:srgbClr val="009639"/>
                </a:solidFill>
              </a:rPr>
              <a:t>olycom</a:t>
            </a:r>
            <a:r>
              <a:rPr lang="ru-RU" altLang="ru-RU" sz="1800" b="1" dirty="0" smtClean="0">
                <a:solidFill>
                  <a:srgbClr val="009639"/>
                </a:solidFill>
              </a:rPr>
              <a:t> </a:t>
            </a:r>
            <a:r>
              <a:rPr lang="ru-RU" altLang="ru-RU" sz="1800" b="1" dirty="0" smtClean="0">
                <a:solidFill>
                  <a:srgbClr val="009639"/>
                </a:solidFill>
              </a:rPr>
              <a:t>–</a:t>
            </a:r>
            <a:endParaRPr lang="ru-RU" altLang="ru-RU" sz="1800" b="1" dirty="0" smtClean="0">
              <a:solidFill>
                <a:srgbClr val="009639"/>
              </a:solidFill>
            </a:endParaRP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технологии</a:t>
            </a:r>
            <a:r>
              <a:rPr lang="ru-RU" altLang="ru-RU" sz="1800" b="1" dirty="0" smtClean="0">
                <a:solidFill>
                  <a:srgbClr val="009639"/>
                </a:solidFill>
              </a:rPr>
              <a:t> </a:t>
            </a:r>
            <a:r>
              <a:rPr lang="ru-RU" altLang="ru-RU" dirty="0" smtClean="0"/>
              <a:t>для  дистанционного обучения и работы с регионами.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0" descr="Картинки по запросу сервер провод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21492" b="5174"/>
          <a:stretch>
            <a:fillRect/>
          </a:stretch>
        </p:blipFill>
        <p:spPr bwMode="auto">
          <a:xfrm>
            <a:off x="6178550" y="1906588"/>
            <a:ext cx="3187700" cy="350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3556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DD0D35A-9FDD-49DD-A042-0DB0BE668DF8}" type="slidenum">
              <a:rPr lang="ru-RU" altLang="ru-RU" smtClean="0">
                <a:solidFill>
                  <a:srgbClr val="009639"/>
                </a:solidFill>
              </a:rPr>
              <a:pPr/>
              <a:t>13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2533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84163"/>
            <a:ext cx="4000500" cy="1397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СОВРЕМЕННЫЕ IT- И КОММУНИКАЦИОННЫЕ ТЕХНОЛОГИИ</a:t>
            </a:r>
          </a:p>
        </p:txBody>
      </p:sp>
      <p:sp>
        <p:nvSpPr>
          <p:cNvPr id="23558" name="Заголовок 6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СОВРЕМЕННЫЕ IT- И КОММУНИКАЦИОННЫЕ ТЕХНОЛОГИИ</a:t>
            </a:r>
          </a:p>
        </p:txBody>
      </p:sp>
      <p:sp>
        <p:nvSpPr>
          <p:cNvPr id="9" name="Объект 7"/>
          <p:cNvSpPr>
            <a:spLocks noGrp="1"/>
          </p:cNvSpPr>
          <p:nvPr>
            <p:ph idx="1"/>
          </p:nvPr>
        </p:nvSpPr>
        <p:spPr>
          <a:xfrm>
            <a:off x="539750" y="1909763"/>
            <a:ext cx="5360988" cy="2809875"/>
          </a:xfrm>
        </p:spPr>
        <p:txBody>
          <a:bodyPr spcCol="144000"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9639"/>
                </a:solidFill>
              </a:rPr>
              <a:t>Все филиалы компании работают </a:t>
            </a:r>
            <a:r>
              <a:rPr lang="ru-RU" b="1" dirty="0" smtClean="0">
                <a:solidFill>
                  <a:srgbClr val="009639"/>
                </a:solidFill>
              </a:rPr>
              <a:t>в </a:t>
            </a:r>
            <a:r>
              <a:rPr lang="ru-RU" b="1" dirty="0">
                <a:solidFill>
                  <a:srgbClr val="009639"/>
                </a:solidFill>
              </a:rPr>
              <a:t>режиме </a:t>
            </a:r>
            <a:r>
              <a:rPr lang="ru-RU" b="1" dirty="0" smtClean="0">
                <a:solidFill>
                  <a:srgbClr val="009639"/>
                </a:solidFill>
              </a:rPr>
              <a:t>онлайн</a:t>
            </a:r>
            <a:r>
              <a:rPr lang="ru-RU" b="1" dirty="0">
                <a:solidFill>
                  <a:srgbClr val="009639"/>
                </a:solidFill>
              </a:rPr>
              <a:t>: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Централизованный учет.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pc="-30" dirty="0" smtClean="0"/>
              <a:t>Централизованное </a:t>
            </a:r>
            <a:r>
              <a:rPr lang="ru-RU" spc="-30" dirty="0"/>
              <a:t>урегулирование </a:t>
            </a:r>
            <a:r>
              <a:rPr lang="ru-RU" spc="-30" dirty="0" smtClean="0"/>
              <a:t>страховых</a:t>
            </a:r>
            <a:r>
              <a:rPr lang="en-US" spc="-30" dirty="0" smtClean="0"/>
              <a:t> </a:t>
            </a:r>
            <a:r>
              <a:rPr lang="ru-RU" spc="-30" dirty="0" smtClean="0"/>
              <a:t>случаев.</a:t>
            </a:r>
            <a:endParaRPr lang="en-US" spc="-30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Выплаты в любом филиале. 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pc="-30" dirty="0" smtClean="0"/>
              <a:t>Удаленный </a:t>
            </a:r>
            <a:r>
              <a:rPr lang="ru-RU" spc="-30" dirty="0"/>
              <a:t>доступ агентов в </a:t>
            </a:r>
            <a:r>
              <a:rPr lang="ru-RU" spc="-30" dirty="0" smtClean="0"/>
              <a:t>Информационную</a:t>
            </a:r>
            <a:r>
              <a:rPr lang="en-US" spc="-30" dirty="0" smtClean="0"/>
              <a:t> </a:t>
            </a:r>
            <a:r>
              <a:rPr lang="ru-RU" spc="-30" dirty="0" smtClean="0"/>
              <a:t>систему.</a:t>
            </a:r>
            <a:endParaRPr lang="en-US" spc="-30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en-US" spc="-30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en-US" spc="-30" dirty="0" smtClean="0"/>
          </a:p>
          <a:p>
            <a:pPr eaLnBrk="1" fontAlgn="auto" hangingPunct="1">
              <a:lnSpc>
                <a:spcPts val="13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b="1" dirty="0" smtClean="0">
                <a:solidFill>
                  <a:srgbClr val="009639"/>
                </a:solidFill>
              </a:rPr>
              <a:t>Круглосуточный</a:t>
            </a:r>
            <a:r>
              <a:rPr lang="en-US" b="1" dirty="0" smtClean="0">
                <a:solidFill>
                  <a:srgbClr val="009639"/>
                </a:solidFill>
              </a:rPr>
              <a:t> </a:t>
            </a:r>
            <a:r>
              <a:rPr lang="ru-RU" b="1" dirty="0" smtClean="0">
                <a:solidFill>
                  <a:srgbClr val="009639"/>
                </a:solidFill>
              </a:rPr>
              <a:t>контакт-центр: 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Ежедневно </a:t>
            </a:r>
            <a:r>
              <a:rPr lang="ru-RU" dirty="0"/>
              <a:t>обрабатывает </a:t>
            </a:r>
            <a:r>
              <a:rPr lang="ru-RU" dirty="0" smtClean="0"/>
              <a:t>до 15,5 тыс. </a:t>
            </a:r>
            <a:r>
              <a:rPr lang="ru-RU" dirty="0"/>
              <a:t>звонков. 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pc="-40" dirty="0" smtClean="0"/>
              <a:t>Центры медицинской поддержки </a:t>
            </a:r>
            <a:r>
              <a:rPr lang="ru-RU" spc="-40" dirty="0"/>
              <a:t>в Москве </a:t>
            </a:r>
            <a:r>
              <a:rPr lang="ru-RU" spc="-40" dirty="0" smtClean="0"/>
              <a:t>и Санкт-Петербурге.</a:t>
            </a:r>
            <a:endParaRPr lang="en-US" spc="-40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endParaRPr lang="en-US" spc="-40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endParaRPr lang="ru-RU" spc="-40" dirty="0"/>
          </a:p>
          <a:p>
            <a:pPr eaLnBrk="1" fontAlgn="auto" hangingPunct="1">
              <a:lnSpc>
                <a:spcPts val="13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SMS- </a:t>
            </a:r>
            <a:r>
              <a:rPr lang="ru-RU" b="1" dirty="0">
                <a:solidFill>
                  <a:srgbClr val="009639"/>
                </a:solidFill>
              </a:rPr>
              <a:t>и </a:t>
            </a:r>
            <a:r>
              <a:rPr lang="ru-RU" b="1" dirty="0" smtClean="0">
                <a:solidFill>
                  <a:srgbClr val="009639"/>
                </a:solidFill>
              </a:rPr>
              <a:t>Viber-уведомления </a:t>
            </a:r>
            <a:endParaRPr lang="en-US" b="1" dirty="0" smtClean="0">
              <a:solidFill>
                <a:srgbClr val="009639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 </a:t>
            </a:r>
            <a:r>
              <a:rPr lang="ru-RU" dirty="0"/>
              <a:t>пролонгации полиса или оплате </a:t>
            </a:r>
            <a:r>
              <a:rPr lang="ru-RU" dirty="0" smtClean="0"/>
              <a:t>рассрочки</a:t>
            </a:r>
            <a:r>
              <a:rPr lang="en-US" dirty="0" smtClean="0"/>
              <a:t> </a:t>
            </a:r>
            <a:r>
              <a:rPr lang="ru-RU" dirty="0" smtClean="0"/>
              <a:t>автоматически </a:t>
            </a:r>
            <a:r>
              <a:rPr lang="ru-RU" dirty="0"/>
              <a:t>рассылаются </a:t>
            </a:r>
            <a:r>
              <a:rPr lang="ru-RU" dirty="0" smtClean="0"/>
              <a:t>клиентам.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b="1" dirty="0" smtClean="0">
              <a:solidFill>
                <a:srgbClr val="00963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7"/>
          <p:cNvSpPr>
            <a:spLocks noGrp="1"/>
          </p:cNvSpPr>
          <p:nvPr>
            <p:ph idx="1"/>
          </p:nvPr>
        </p:nvSpPr>
        <p:spPr>
          <a:xfrm>
            <a:off x="541338" y="1562100"/>
            <a:ext cx="5713412" cy="4759325"/>
          </a:xfrm>
        </p:spPr>
        <p:txBody>
          <a:bodyPr spcCol="144000" rtlCol="0"/>
          <a:lstStyle/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ru-RU" b="1" dirty="0" smtClean="0">
                <a:solidFill>
                  <a:srgbClr val="009639"/>
                </a:solidFill>
              </a:rPr>
              <a:t>Мобильное приложение </a:t>
            </a:r>
            <a:r>
              <a:rPr lang="ru-RU" b="1" dirty="0">
                <a:solidFill>
                  <a:srgbClr val="009639"/>
                </a:solidFill>
              </a:rPr>
              <a:t>«РЕСО </a:t>
            </a:r>
            <a:r>
              <a:rPr lang="ru-RU" b="1" dirty="0" err="1">
                <a:solidFill>
                  <a:srgbClr val="009639"/>
                </a:solidFill>
              </a:rPr>
              <a:t>Мобайл</a:t>
            </a:r>
            <a:r>
              <a:rPr lang="ru-RU" b="1" dirty="0">
                <a:solidFill>
                  <a:srgbClr val="009639"/>
                </a:solidFill>
              </a:rPr>
              <a:t>» для </a:t>
            </a:r>
            <a:r>
              <a:rPr lang="ru-RU" b="1" dirty="0" smtClean="0">
                <a:solidFill>
                  <a:srgbClr val="009639"/>
                </a:solidFill>
              </a:rPr>
              <a:t>клиентов: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З</a:t>
            </a:r>
            <a:r>
              <a:rPr lang="ru-RU" dirty="0" smtClean="0"/>
              <a:t>апись </a:t>
            </a:r>
            <a:r>
              <a:rPr lang="ru-RU" dirty="0" smtClean="0"/>
              <a:t>к врачу или на ремонт машины без визита</a:t>
            </a:r>
            <a:r>
              <a:rPr lang="en-US" dirty="0" smtClean="0"/>
              <a:t> </a:t>
            </a:r>
            <a:r>
              <a:rPr lang="ru-RU" dirty="0" smtClean="0"/>
              <a:t>в </a:t>
            </a:r>
            <a:r>
              <a:rPr lang="ru-RU" dirty="0"/>
              <a:t>офис </a:t>
            </a:r>
            <a:r>
              <a:rPr lang="ru-RU" dirty="0" smtClean="0"/>
              <a:t>компании</a:t>
            </a:r>
            <a:r>
              <a:rPr lang="en-US" dirty="0" smtClean="0"/>
              <a:t> </a:t>
            </a:r>
            <a:r>
              <a:rPr lang="ru-RU" dirty="0" smtClean="0"/>
              <a:t>(</a:t>
            </a:r>
            <a:r>
              <a:rPr lang="ru-RU" dirty="0"/>
              <a:t>Москва и Санкт-Петербург</a:t>
            </a:r>
            <a:r>
              <a:rPr lang="ru-RU" dirty="0" smtClean="0"/>
              <a:t>).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З</a:t>
            </a:r>
            <a:r>
              <a:rPr lang="ru-RU" dirty="0" smtClean="0"/>
              <a:t>апись </a:t>
            </a:r>
            <a:r>
              <a:rPr lang="ru-RU" dirty="0" smtClean="0"/>
              <a:t>на техосмотр.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О</a:t>
            </a:r>
            <a:r>
              <a:rPr lang="ru-RU" dirty="0" smtClean="0"/>
              <a:t>тслеживание </a:t>
            </a:r>
            <a:r>
              <a:rPr lang="ru-RU" dirty="0"/>
              <a:t>этапов урегулирования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страхового</a:t>
            </a:r>
            <a:r>
              <a:rPr lang="en-US" dirty="0" smtClean="0"/>
              <a:t> </a:t>
            </a:r>
            <a:r>
              <a:rPr lang="ru-RU" dirty="0" smtClean="0"/>
              <a:t>случая.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росмотр </a:t>
            </a:r>
            <a:r>
              <a:rPr lang="ru-RU" dirty="0" err="1"/>
              <a:t>cписка</a:t>
            </a:r>
            <a:r>
              <a:rPr lang="ru-RU" dirty="0"/>
              <a:t> действующих </a:t>
            </a:r>
            <a:r>
              <a:rPr lang="ru-RU" dirty="0" smtClean="0"/>
              <a:t>полисов. </a:t>
            </a:r>
            <a:endParaRPr lang="en-US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О</a:t>
            </a:r>
            <a:r>
              <a:rPr lang="ru-RU" dirty="0" smtClean="0"/>
              <a:t>плата </a:t>
            </a:r>
            <a:r>
              <a:rPr lang="ru-RU" dirty="0"/>
              <a:t>полиса и </a:t>
            </a:r>
            <a:r>
              <a:rPr lang="ru-RU" dirty="0" smtClean="0"/>
              <a:t>рассрочки.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окупка </a:t>
            </a:r>
            <a:r>
              <a:rPr lang="ru-RU" dirty="0" smtClean="0"/>
              <a:t>туристического полиса.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Д</a:t>
            </a:r>
            <a:r>
              <a:rPr lang="ru-RU" dirty="0" smtClean="0"/>
              <a:t>оступ </a:t>
            </a:r>
            <a:r>
              <a:rPr lang="ru-RU" dirty="0"/>
              <a:t>к телемедицинским </a:t>
            </a:r>
            <a:r>
              <a:rPr lang="ru-RU" dirty="0" smtClean="0"/>
              <a:t>услугам.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ерсональные </a:t>
            </a:r>
            <a:r>
              <a:rPr lang="ru-RU" dirty="0" smtClean="0"/>
              <a:t>бонусы.</a:t>
            </a:r>
            <a:endParaRPr lang="ru-RU" dirty="0"/>
          </a:p>
          <a:p>
            <a:pPr eaLnBrk="1" fontAlgn="auto" hangingPunct="1">
              <a:lnSpc>
                <a:spcPts val="12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ts val="12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ts val="14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Приложение </a:t>
            </a:r>
            <a:r>
              <a:rPr lang="ru-RU" b="1" dirty="0">
                <a:solidFill>
                  <a:schemeClr val="tx2"/>
                </a:solidFill>
              </a:rPr>
              <a:t>«РЕСО Офис» </a:t>
            </a:r>
            <a:r>
              <a:rPr lang="ru-RU" b="1" dirty="0" smtClean="0">
                <a:solidFill>
                  <a:schemeClr val="tx2"/>
                </a:solidFill>
              </a:rPr>
              <a:t>для </a:t>
            </a:r>
            <a:r>
              <a:rPr lang="ru-RU" b="1" dirty="0">
                <a:solidFill>
                  <a:schemeClr val="tx2"/>
                </a:solidFill>
              </a:rPr>
              <a:t>агентов </a:t>
            </a:r>
            <a:endParaRPr lang="en-US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2"/>
                </a:solidFill>
              </a:rPr>
              <a:t>и </a:t>
            </a:r>
            <a:r>
              <a:rPr lang="ru-RU" b="1" dirty="0">
                <a:solidFill>
                  <a:schemeClr val="tx2"/>
                </a:solidFill>
              </a:rPr>
              <a:t>сотрудников компании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ru-RU" dirty="0"/>
              <a:t>Д</a:t>
            </a:r>
            <a:r>
              <a:rPr lang="ru-RU" dirty="0" smtClean="0"/>
              <a:t>истанционная </a:t>
            </a:r>
            <a:r>
              <a:rPr lang="ru-RU" dirty="0" smtClean="0"/>
              <a:t>оплата полисов, </a:t>
            </a:r>
            <a:r>
              <a:rPr lang="ru-RU" dirty="0"/>
              <a:t>учет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ru-RU" dirty="0" smtClean="0"/>
              <a:t>      комиссионного </a:t>
            </a:r>
            <a:r>
              <a:rPr lang="ru-RU" dirty="0"/>
              <a:t>вознаграждения, сборы,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ru-RU" dirty="0"/>
              <a:t> </a:t>
            </a:r>
            <a:r>
              <a:rPr lang="ru-RU" dirty="0" smtClean="0"/>
              <a:t>     реестр </a:t>
            </a:r>
            <a:r>
              <a:rPr lang="ru-RU" dirty="0"/>
              <a:t>полисов, контакты </a:t>
            </a:r>
            <a:r>
              <a:rPr lang="ru-RU" dirty="0" smtClean="0"/>
              <a:t>клиентов,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ru-RU" dirty="0" smtClean="0"/>
              <a:t>      </a:t>
            </a:r>
            <a:r>
              <a:rPr lang="ru-RU" dirty="0" err="1" smtClean="0"/>
              <a:t>предстраховые</a:t>
            </a:r>
            <a:r>
              <a:rPr lang="ru-RU" dirty="0" smtClean="0"/>
              <a:t> осмотры, бланки строгой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chemeClr val="tx2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отчетности, приказы и распоряжения</a:t>
            </a:r>
            <a:r>
              <a:rPr lang="en-US" dirty="0"/>
              <a:t>.</a:t>
            </a:r>
            <a:endParaRPr lang="ru-RU" dirty="0" smtClean="0"/>
          </a:p>
        </p:txBody>
      </p:sp>
      <p:sp>
        <p:nvSpPr>
          <p:cNvPr id="23555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dirty="0" smtClean="0"/>
              <a:t>СТРАХОВОЕ ОБЩЕСТВО РЕСО-ГАРАНТИЯ • ОСНОВАНО В 1991 ГОДУ</a:t>
            </a:r>
          </a:p>
        </p:txBody>
      </p:sp>
      <p:sp>
        <p:nvSpPr>
          <p:cNvPr id="24580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FDAD4-337B-4447-8062-9EE0B70C73C9}" type="slidenum">
              <a:rPr lang="ru-RU" altLang="ru-RU" smtClean="0">
                <a:solidFill>
                  <a:srgbClr val="009639"/>
                </a:solidFill>
              </a:rPr>
              <a:pPr/>
              <a:t>14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4581" name="Заголовок 6"/>
          <p:cNvSpPr>
            <a:spLocks noGrp="1"/>
          </p:cNvSpPr>
          <p:nvPr>
            <p:ph type="title"/>
          </p:nvPr>
        </p:nvSpPr>
        <p:spPr>
          <a:xfrm>
            <a:off x="539750" y="887413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СОВРЕМЕННЫЕ IT- И КОММУНИКАЦИОННЫЕ ТЕХНОЛОГИИ</a:t>
            </a:r>
          </a:p>
        </p:txBody>
      </p:sp>
      <p:sp>
        <p:nvSpPr>
          <p:cNvPr id="23558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84163"/>
            <a:ext cx="4000500" cy="1397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СОВРЕМЕННЫЕ IT- И КОММУНИКАЦИОННЫЕ ТЕХНОЛОГИИ</a:t>
            </a:r>
          </a:p>
        </p:txBody>
      </p:sp>
      <p:pic>
        <p:nvPicPr>
          <p:cNvPr id="24584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0" t="27905" r="16173" b="3827"/>
          <a:stretch>
            <a:fillRect/>
          </a:stretch>
        </p:blipFill>
        <p:spPr bwMode="auto">
          <a:xfrm>
            <a:off x="6140450" y="1562100"/>
            <a:ext cx="3216275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507" y="4878153"/>
            <a:ext cx="922338" cy="9223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76" y="3077802"/>
            <a:ext cx="921600" cy="92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7"/>
          <p:cNvSpPr>
            <a:spLocks noGrp="1"/>
          </p:cNvSpPr>
          <p:nvPr>
            <p:ph idx="1"/>
          </p:nvPr>
        </p:nvSpPr>
        <p:spPr>
          <a:xfrm>
            <a:off x="541338" y="1562100"/>
            <a:ext cx="5713412" cy="4759325"/>
          </a:xfrm>
        </p:spPr>
        <p:txBody>
          <a:bodyPr spcCol="144000"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На </a:t>
            </a:r>
            <a:r>
              <a:rPr lang="ru-RU" b="1" dirty="0">
                <a:solidFill>
                  <a:srgbClr val="009639"/>
                </a:solidFill>
              </a:rPr>
              <a:t>сайте www.reso.ru можно: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роверить </a:t>
            </a:r>
            <a:r>
              <a:rPr lang="ru-RU" dirty="0"/>
              <a:t>подлинность бланка </a:t>
            </a:r>
            <a:r>
              <a:rPr lang="ru-RU" dirty="0" smtClean="0"/>
              <a:t>полиса.</a:t>
            </a:r>
            <a:endParaRPr lang="ru-RU" dirty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К</a:t>
            </a:r>
            <a:r>
              <a:rPr lang="ru-RU" dirty="0" smtClean="0"/>
              <a:t>упить </a:t>
            </a:r>
            <a:r>
              <a:rPr lang="ru-RU" dirty="0" smtClean="0"/>
              <a:t>электронный </a:t>
            </a:r>
            <a:r>
              <a:rPr lang="ru-RU" dirty="0"/>
              <a:t>полис </a:t>
            </a:r>
            <a:r>
              <a:rPr lang="ru-RU" dirty="0" smtClean="0"/>
              <a:t>ОСАГО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и </a:t>
            </a:r>
            <a:r>
              <a:rPr lang="ru-RU" dirty="0"/>
              <a:t>заявить </a:t>
            </a:r>
            <a:r>
              <a:rPr lang="ru-RU" dirty="0" smtClean="0"/>
              <a:t>о </a:t>
            </a:r>
            <a:r>
              <a:rPr lang="ru-RU" dirty="0"/>
              <a:t>страховом случае по </a:t>
            </a:r>
            <a:r>
              <a:rPr lang="ru-RU" dirty="0" smtClean="0"/>
              <a:t>ОСАГО.</a:t>
            </a:r>
            <a:endParaRPr lang="ru-RU" dirty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К</a:t>
            </a:r>
            <a:r>
              <a:rPr lang="ru-RU" dirty="0" smtClean="0"/>
              <a:t>упить </a:t>
            </a:r>
            <a:r>
              <a:rPr lang="ru-RU" dirty="0" smtClean="0"/>
              <a:t>полис для поездки за рубеж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или по России.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К</a:t>
            </a:r>
            <a:r>
              <a:rPr lang="ru-RU" dirty="0" smtClean="0"/>
              <a:t>упить </a:t>
            </a:r>
            <a:r>
              <a:rPr lang="ru-RU" dirty="0" smtClean="0"/>
              <a:t>полис «Телемедицина РЕСО».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Найти ближайшего агента в режиме </a:t>
            </a:r>
            <a:r>
              <a:rPr lang="ru-RU" dirty="0" smtClean="0"/>
              <a:t>24/7.</a:t>
            </a: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</p:txBody>
      </p:sp>
      <p:sp>
        <p:nvSpPr>
          <p:cNvPr id="23555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4580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91FDAD4-337B-4447-8062-9EE0B70C73C9}" type="slidenum">
              <a:rPr lang="ru-RU" altLang="ru-RU" smtClean="0">
                <a:solidFill>
                  <a:srgbClr val="009639"/>
                </a:solidFill>
              </a:rPr>
              <a:pPr/>
              <a:t>15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4581" name="Заголовок 6"/>
          <p:cNvSpPr>
            <a:spLocks noGrp="1"/>
          </p:cNvSpPr>
          <p:nvPr>
            <p:ph type="title"/>
          </p:nvPr>
        </p:nvSpPr>
        <p:spPr>
          <a:xfrm>
            <a:off x="539750" y="887413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СОВРЕМЕННЫЕ IT- И КОММУНИКАЦИОННЫЕ ТЕХНОЛОГИИ</a:t>
            </a:r>
          </a:p>
        </p:txBody>
      </p:sp>
      <p:sp>
        <p:nvSpPr>
          <p:cNvPr id="23558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84163"/>
            <a:ext cx="4000500" cy="1397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СОВРЕМЕННЫЕ IT- И КОММУНИКАЦИОННЫЕ ТЕХНОЛОГИИ</a:t>
            </a:r>
          </a:p>
        </p:txBody>
      </p:sp>
      <p:pic>
        <p:nvPicPr>
          <p:cNvPr id="24584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0601" y="1562100"/>
            <a:ext cx="3215973" cy="473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876" y="2453824"/>
            <a:ext cx="921600" cy="9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98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Дата 1"/>
          <p:cNvSpPr>
            <a:spLocks noGrp="1"/>
          </p:cNvSpPr>
          <p:nvPr>
            <p:ph type="dt" sz="quarter" idx="1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5603" name="Номер слайда 2"/>
          <p:cNvSpPr>
            <a:spLocks noGrp="1"/>
          </p:cNvSpPr>
          <p:nvPr>
            <p:ph type="sldNum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51DEAC-04E6-4D6A-9664-4FE3FD6BA6F8}" type="slidenum">
              <a:rPr lang="ru-RU" altLang="ru-RU" smtClean="0">
                <a:solidFill>
                  <a:srgbClr val="009639"/>
                </a:solidFill>
              </a:rPr>
              <a:pPr/>
              <a:t>16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4580" name="Нижний колонтитул 3"/>
          <p:cNvSpPr>
            <a:spLocks noGrp="1"/>
          </p:cNvSpPr>
          <p:nvPr>
            <p:ph type="ftr" sz="quarter" idx="16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СОТРУДНИЧЕСТВО РЕСО-ГАРАНТИЯ И </a:t>
            </a:r>
            <a:r>
              <a:rPr lang="en-US" altLang="ru-RU" u="none" smtClean="0">
                <a:cs typeface="Arial" charset="0"/>
              </a:rPr>
              <a:t>AXA</a:t>
            </a:r>
            <a:endParaRPr lang="ru-RU" altLang="ru-RU" u="none" smtClean="0">
              <a:cs typeface="Arial" charset="0"/>
            </a:endParaRPr>
          </a:p>
        </p:txBody>
      </p:sp>
      <p:sp>
        <p:nvSpPr>
          <p:cNvPr id="25605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СОТРУДНИЧЕСТВО РЕСО-ГАРАНТИЯ И </a:t>
            </a:r>
            <a:r>
              <a:rPr lang="en-US" altLang="ru-RU" smtClean="0"/>
              <a:t>AXA</a:t>
            </a:r>
            <a:endParaRPr lang="ru-RU" altLang="ru-RU" smtClean="0"/>
          </a:p>
        </p:txBody>
      </p:sp>
      <p:sp>
        <p:nvSpPr>
          <p:cNvPr id="8" name="Объект 7"/>
          <p:cNvSpPr>
            <a:spLocks noGrp="1"/>
          </p:cNvSpPr>
          <p:nvPr>
            <p:ph idx="13"/>
          </p:nvPr>
        </p:nvSpPr>
        <p:spPr>
          <a:xfrm>
            <a:off x="541338" y="2390775"/>
            <a:ext cx="4840287" cy="2873375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>
                <a:solidFill>
                  <a:srgbClr val="009639"/>
                </a:solidFill>
              </a:rPr>
              <a:t>РЕСО-Гарантия</a:t>
            </a:r>
            <a:r>
              <a:rPr lang="ru-RU" b="1" dirty="0" smtClean="0">
                <a:solidFill>
                  <a:srgbClr val="009639"/>
                </a:solidFill>
              </a:rPr>
              <a:t>:</a:t>
            </a:r>
          </a:p>
          <a:p>
            <a:pPr eaLnBrk="1" fontAlgn="auto" hangingPunct="1">
              <a:lnSpc>
                <a:spcPts val="8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9639"/>
              </a:solidFill>
            </a:endParaRPr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9639"/>
                </a:solidFill>
              </a:rPr>
              <a:t>П</a:t>
            </a:r>
            <a:r>
              <a:rPr lang="ru-RU" b="1" dirty="0" smtClean="0">
                <a:solidFill>
                  <a:srgbClr val="009639"/>
                </a:solidFill>
              </a:rPr>
              <a:t>редставляет</a:t>
            </a:r>
            <a:r>
              <a:rPr lang="ru-RU" dirty="0" smtClean="0"/>
              <a:t> </a:t>
            </a:r>
            <a:r>
              <a:rPr lang="ru-RU" dirty="0"/>
              <a:t>в России компанию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AXA </a:t>
            </a:r>
            <a:r>
              <a:rPr lang="ru-RU" dirty="0" err="1" smtClean="0"/>
              <a:t>Corporate</a:t>
            </a:r>
            <a:r>
              <a:rPr lang="ru-RU" dirty="0" smtClean="0"/>
              <a:t> </a:t>
            </a:r>
            <a:r>
              <a:rPr lang="ru-RU" dirty="0" err="1"/>
              <a:t>Solutions</a:t>
            </a:r>
            <a:r>
              <a:rPr lang="ru-RU" dirty="0"/>
              <a:t> – </a:t>
            </a:r>
            <a:r>
              <a:rPr lang="ru-RU" dirty="0" smtClean="0"/>
              <a:t>мирового </a:t>
            </a:r>
            <a:r>
              <a:rPr lang="ru-RU" dirty="0"/>
              <a:t>эксперта </a:t>
            </a:r>
            <a:endParaRPr lang="en-US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в сфере корпоративного </a:t>
            </a:r>
            <a:r>
              <a:rPr lang="ru-RU" dirty="0"/>
              <a:t>страхования</a:t>
            </a:r>
            <a:r>
              <a:rPr lang="ru-RU" dirty="0" smtClean="0"/>
              <a:t>.</a:t>
            </a:r>
            <a:endParaRPr lang="en-US" dirty="0" smtClean="0"/>
          </a:p>
          <a:p>
            <a:pPr eaLnBrk="1" fontAlgn="auto" hangingPunct="1">
              <a:lnSpc>
                <a:spcPts val="800"/>
              </a:lnSpc>
              <a:spcAft>
                <a:spcPts val="0"/>
              </a:spcAft>
              <a:buClr>
                <a:srgbClr val="009639"/>
              </a:buClr>
              <a:defRPr/>
            </a:pP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dirty="0">
                <a:solidFill>
                  <a:srgbClr val="009639"/>
                </a:solidFill>
              </a:rPr>
              <a:t>О</a:t>
            </a:r>
            <a:r>
              <a:rPr lang="ru-RU" b="1" dirty="0" smtClean="0">
                <a:solidFill>
                  <a:srgbClr val="009639"/>
                </a:solidFill>
              </a:rPr>
              <a:t>беспечивает</a:t>
            </a:r>
            <a:r>
              <a:rPr lang="ru-RU" dirty="0" smtClean="0"/>
              <a:t> </a:t>
            </a:r>
            <a:r>
              <a:rPr lang="ru-RU" dirty="0"/>
              <a:t>страхование </a:t>
            </a:r>
            <a:r>
              <a:rPr lang="ru-RU" dirty="0" smtClean="0"/>
              <a:t>и сервисное  </a:t>
            </a:r>
            <a:r>
              <a:rPr lang="ru-RU" spc="-30" dirty="0" smtClean="0"/>
              <a:t>обслуживание </a:t>
            </a:r>
            <a:r>
              <a:rPr lang="ru-RU" spc="-30" dirty="0"/>
              <a:t>корпоративных клиентов </a:t>
            </a:r>
            <a:r>
              <a:rPr lang="ru-RU" spc="-30" dirty="0" smtClean="0"/>
              <a:t>Группы</a:t>
            </a:r>
            <a:r>
              <a:rPr lang="en-US" spc="-30" dirty="0" smtClean="0"/>
              <a:t> </a:t>
            </a:r>
            <a:r>
              <a:rPr lang="ru-RU" spc="-30" dirty="0" smtClean="0"/>
              <a:t>AXA </a:t>
            </a:r>
            <a:endParaRPr lang="en-US" spc="-30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spc="-30" dirty="0" smtClean="0"/>
              <a:t>      </a:t>
            </a:r>
            <a:r>
              <a:rPr lang="ru-RU" spc="-40" dirty="0" smtClean="0"/>
              <a:t>в рамках международных программ и </a:t>
            </a:r>
            <a:r>
              <a:rPr lang="ru-RU" spc="-40" dirty="0"/>
              <a:t>в соответствии </a:t>
            </a:r>
            <a:endParaRPr lang="en-US" spc="-40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spc="-40" dirty="0" smtClean="0"/>
              <a:t>      </a:t>
            </a:r>
            <a:r>
              <a:rPr lang="ru-RU" dirty="0" smtClean="0"/>
              <a:t>с </a:t>
            </a:r>
            <a:r>
              <a:rPr lang="ru-RU" dirty="0"/>
              <a:t>требованиями </a:t>
            </a:r>
            <a:r>
              <a:rPr lang="ru-RU" dirty="0" smtClean="0"/>
              <a:t>всех</a:t>
            </a:r>
            <a:r>
              <a:rPr lang="en-US" dirty="0" smtClean="0"/>
              <a:t> </a:t>
            </a:r>
            <a:r>
              <a:rPr lang="ru-RU" dirty="0" smtClean="0"/>
              <a:t>заинтересованных </a:t>
            </a:r>
            <a:r>
              <a:rPr lang="ru-RU" dirty="0"/>
              <a:t>сторон. </a:t>
            </a:r>
            <a:endParaRPr lang="en-US" dirty="0" smtClean="0"/>
          </a:p>
          <a:p>
            <a:pPr eaLnBrk="1" fontAlgn="auto" hangingPunct="1">
              <a:lnSpc>
                <a:spcPts val="800"/>
              </a:lnSpc>
              <a:spcAft>
                <a:spcPts val="0"/>
              </a:spcAft>
              <a:buClr>
                <a:srgbClr val="009639"/>
              </a:buClr>
              <a:defRPr/>
            </a:pPr>
            <a:endParaRPr lang="ru-RU" dirty="0" smtClean="0"/>
          </a:p>
          <a:p>
            <a:pPr marL="285750" indent="-285750" eaLnBrk="1" fontAlgn="auto" hangingPunct="1"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spc="-20" dirty="0">
                <a:solidFill>
                  <a:srgbClr val="009639"/>
                </a:solidFill>
              </a:rPr>
              <a:t>Р</a:t>
            </a:r>
            <a:r>
              <a:rPr lang="ru-RU" b="1" spc="-20" dirty="0" smtClean="0">
                <a:solidFill>
                  <a:srgbClr val="009639"/>
                </a:solidFill>
              </a:rPr>
              <a:t>аботает</a:t>
            </a:r>
            <a:r>
              <a:rPr lang="ru-RU" spc="-20" dirty="0" smtClean="0"/>
              <a:t> </a:t>
            </a:r>
            <a:r>
              <a:rPr lang="ru-RU" spc="-20" dirty="0"/>
              <a:t>с сетью AXA-MAXIS – </a:t>
            </a:r>
            <a:r>
              <a:rPr lang="ru-RU" spc="-20" dirty="0" smtClean="0"/>
              <a:t>мировым лидером </a:t>
            </a:r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ru-RU" spc="-20" dirty="0"/>
              <a:t> </a:t>
            </a:r>
            <a:r>
              <a:rPr lang="ru-RU" spc="-20" dirty="0" smtClean="0"/>
              <a:t>     в</a:t>
            </a:r>
            <a:r>
              <a:rPr lang="ru-RU" spc="-30" dirty="0" smtClean="0"/>
              <a:t> </a:t>
            </a:r>
            <a:r>
              <a:rPr lang="ru-RU" spc="-30" dirty="0"/>
              <a:t>разработке </a:t>
            </a:r>
            <a:r>
              <a:rPr lang="ru-RU" spc="-30" dirty="0" smtClean="0"/>
              <a:t>и внедрении </a:t>
            </a:r>
            <a:r>
              <a:rPr lang="ru-RU" spc="-30" dirty="0"/>
              <a:t>программ компенсаций </a:t>
            </a:r>
            <a:endParaRPr lang="ru-RU" spc="-30" dirty="0" smtClean="0"/>
          </a:p>
          <a:p>
            <a:pPr eaLnBrk="1" fontAlgn="auto" hangingPunct="1">
              <a:spcAft>
                <a:spcPts val="0"/>
              </a:spcAft>
              <a:buClr>
                <a:srgbClr val="009639"/>
              </a:buClr>
              <a:defRPr/>
            </a:pPr>
            <a:r>
              <a:rPr lang="en-US" spc="-40" dirty="0" smtClean="0"/>
              <a:t>      </a:t>
            </a:r>
            <a:r>
              <a:rPr lang="ru-RU" spc="-40" dirty="0" smtClean="0"/>
              <a:t>и </a:t>
            </a:r>
            <a:r>
              <a:rPr lang="ru-RU" spc="-40" dirty="0"/>
              <a:t>льгот </a:t>
            </a:r>
            <a:r>
              <a:rPr lang="ru-RU" spc="-40" dirty="0" smtClean="0"/>
              <a:t>для </a:t>
            </a:r>
            <a:r>
              <a:rPr lang="ru-RU" spc="-40" dirty="0"/>
              <a:t>сотрудников международных корпораций.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5607" name="Объект 6"/>
          <p:cNvSpPr>
            <a:spLocks noGrp="1"/>
          </p:cNvSpPr>
          <p:nvPr>
            <p:ph idx="1"/>
          </p:nvPr>
        </p:nvSpPr>
        <p:spPr>
          <a:xfrm>
            <a:off x="701675" y="1417638"/>
            <a:ext cx="8664575" cy="541337"/>
          </a:xfrm>
        </p:spPr>
        <p:txBody>
          <a:bodyPr/>
          <a:lstStyle/>
          <a:p>
            <a:pPr eaLnBrk="1" hangingPunct="1">
              <a:lnSpc>
                <a:spcPts val="1500"/>
              </a:lnSpc>
              <a:spcBef>
                <a:spcPct val="0"/>
              </a:spcBef>
            </a:pPr>
            <a:r>
              <a:rPr lang="ru-RU" altLang="ru-RU" smtClean="0"/>
              <a:t>Партнерство с AXA – одним из мировых лидеров страхования обогатило РЕСО-Гарантия опытом, который позволяет удовлетворить потребности в страховой защите любой международной компании,  развивающей бизнес в России.</a:t>
            </a:r>
          </a:p>
          <a:p>
            <a:pPr eaLnBrk="1" hangingPunct="1">
              <a:lnSpc>
                <a:spcPts val="1500"/>
              </a:lnSpc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0" name="Объект 7"/>
          <p:cNvSpPr txBox="1">
            <a:spLocks/>
          </p:cNvSpPr>
          <p:nvPr/>
        </p:nvSpPr>
        <p:spPr>
          <a:xfrm>
            <a:off x="541338" y="5387975"/>
            <a:ext cx="4697412" cy="820738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60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/>
              <a:t>Будучи членом </a:t>
            </a:r>
            <a:r>
              <a:rPr lang="ru-RU" dirty="0" smtClean="0"/>
              <a:t>Франко-российской торгово-промышленной </a:t>
            </a:r>
            <a:r>
              <a:rPr lang="ru-RU" spc="-20" dirty="0" smtClean="0"/>
              <a:t>палаты,</a:t>
            </a:r>
            <a:r>
              <a:rPr lang="en-US" spc="-20" dirty="0" smtClean="0"/>
              <a:t> </a:t>
            </a:r>
            <a:r>
              <a:rPr lang="ru-RU" spc="-20" dirty="0" smtClean="0"/>
              <a:t>РЕСО-Гарантия является основным </a:t>
            </a:r>
            <a:r>
              <a:rPr lang="ru-RU" dirty="0" smtClean="0"/>
              <a:t>партнером по страхованию французских компаний, работающих в России.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376863" y="2162175"/>
            <a:ext cx="3979862" cy="4138613"/>
          </a:xfrm>
          <a:prstGeom prst="roundRect">
            <a:avLst>
              <a:gd name="adj" fmla="val 481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0" name="Picture 22" descr="AX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46050"/>
            <a:ext cx="441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Объект 6"/>
          <p:cNvSpPr txBox="1">
            <a:spLocks/>
          </p:cNvSpPr>
          <p:nvPr/>
        </p:nvSpPr>
        <p:spPr>
          <a:xfrm>
            <a:off x="5540375" y="2257425"/>
            <a:ext cx="3619500" cy="389572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009639"/>
              </a:buClr>
              <a:defRPr/>
            </a:pPr>
            <a:r>
              <a:rPr lang="ru-RU" b="1" dirty="0">
                <a:solidFill>
                  <a:schemeClr val="bg1"/>
                </a:solidFill>
              </a:rPr>
              <a:t>Особое внимание клиентам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Clr>
                <a:srgbClr val="009639"/>
              </a:buClr>
              <a:defRPr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Для  обслуживания </a:t>
            </a:r>
            <a:r>
              <a:rPr lang="ru-RU" dirty="0">
                <a:solidFill>
                  <a:schemeClr val="bg1"/>
                </a:solidFill>
              </a:rPr>
              <a:t>иностранных клиентов создано </a:t>
            </a:r>
            <a:r>
              <a:rPr lang="ru-RU" dirty="0" smtClean="0">
                <a:solidFill>
                  <a:schemeClr val="bg1"/>
                </a:solidFill>
              </a:rPr>
              <a:t>специальное  подразделение </a:t>
            </a:r>
            <a:r>
              <a:rPr lang="ru-RU" dirty="0" smtClean="0">
                <a:solidFill>
                  <a:schemeClr val="bg1"/>
                </a:solidFill>
              </a:rPr>
              <a:t>с </a:t>
            </a:r>
            <a:r>
              <a:rPr lang="ru-RU" dirty="0" smtClean="0">
                <a:solidFill>
                  <a:schemeClr val="bg1"/>
                </a:solidFill>
              </a:rPr>
              <a:t>опытными </a:t>
            </a:r>
            <a:r>
              <a:rPr lang="ru-RU" dirty="0">
                <a:solidFill>
                  <a:schemeClr val="bg1"/>
                </a:solidFill>
              </a:rPr>
              <a:t>экспертами, </a:t>
            </a:r>
            <a:r>
              <a:rPr lang="ru-RU" dirty="0" smtClean="0">
                <a:solidFill>
                  <a:schemeClr val="bg1"/>
                </a:solidFill>
              </a:rPr>
              <a:t>владеющими различными </a:t>
            </a:r>
            <a:r>
              <a:rPr lang="ru-RU" dirty="0">
                <a:solidFill>
                  <a:schemeClr val="bg1"/>
                </a:solidFill>
              </a:rPr>
              <a:t>языками. </a:t>
            </a:r>
            <a:endParaRPr lang="en-US" dirty="0" smtClean="0">
              <a:solidFill>
                <a:schemeClr val="bg1"/>
              </a:solidFill>
            </a:endParaRPr>
          </a:p>
          <a:p>
            <a:pPr fontAlgn="auto">
              <a:lnSpc>
                <a:spcPts val="1000"/>
              </a:lnSpc>
              <a:spcAft>
                <a:spcPts val="0"/>
              </a:spcAft>
              <a:buClr>
                <a:schemeClr val="bg1"/>
              </a:buClr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Представитель </a:t>
            </a:r>
            <a:r>
              <a:rPr lang="ru-RU" dirty="0">
                <a:solidFill>
                  <a:schemeClr val="bg1"/>
                </a:solidFill>
              </a:rPr>
              <a:t>Группы АХА входит 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      в </a:t>
            </a:r>
            <a:r>
              <a:rPr lang="ru-RU" dirty="0">
                <a:solidFill>
                  <a:schemeClr val="bg1"/>
                </a:solidFill>
              </a:rPr>
              <a:t>руководство </a:t>
            </a:r>
            <a:r>
              <a:rPr lang="ru-RU" dirty="0" smtClean="0">
                <a:solidFill>
                  <a:schemeClr val="bg1"/>
                </a:solidFill>
              </a:rPr>
              <a:t>РЕСО-Гарантия</a:t>
            </a:r>
            <a:r>
              <a:rPr lang="ru-RU" dirty="0">
                <a:solidFill>
                  <a:schemeClr val="bg1"/>
                </a:solidFill>
              </a:rPr>
              <a:t>.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В </a:t>
            </a:r>
            <a:r>
              <a:rPr lang="ru-RU" dirty="0">
                <a:solidFill>
                  <a:schemeClr val="bg1"/>
                </a:solidFill>
              </a:rPr>
              <a:t>частности, он </a:t>
            </a:r>
            <a:r>
              <a:rPr lang="ru-RU" dirty="0" smtClean="0">
                <a:solidFill>
                  <a:schemeClr val="bg1"/>
                </a:solidFill>
              </a:rPr>
              <a:t>занимается</a:t>
            </a: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spc="-30" dirty="0" smtClean="0">
                <a:solidFill>
                  <a:schemeClr val="bg1"/>
                </a:solidFill>
              </a:rPr>
              <a:t>      международными клиентами, </a:t>
            </a:r>
            <a:r>
              <a:rPr lang="ru-RU" dirty="0" smtClean="0">
                <a:solidFill>
                  <a:schemeClr val="bg1"/>
                </a:solidFill>
              </a:rPr>
              <a:t>гарантируя </a:t>
            </a: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      им </a:t>
            </a:r>
            <a:r>
              <a:rPr lang="ru-RU" dirty="0">
                <a:solidFill>
                  <a:schemeClr val="bg1"/>
                </a:solidFill>
              </a:rPr>
              <a:t>необходимое </a:t>
            </a:r>
            <a:r>
              <a:rPr lang="ru-RU" dirty="0" smtClean="0">
                <a:solidFill>
                  <a:schemeClr val="bg1"/>
                </a:solidFill>
              </a:rPr>
              <a:t>и полное внимание </a:t>
            </a: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      </a:t>
            </a:r>
            <a:r>
              <a:rPr lang="ru-RU" spc="-30" dirty="0" smtClean="0">
                <a:solidFill>
                  <a:schemeClr val="bg1"/>
                </a:solidFill>
              </a:rPr>
              <a:t>и </a:t>
            </a:r>
            <a:r>
              <a:rPr lang="ru-RU" spc="-30" dirty="0">
                <a:solidFill>
                  <a:schemeClr val="bg1"/>
                </a:solidFill>
              </a:rPr>
              <a:t>самый высокий </a:t>
            </a:r>
            <a:r>
              <a:rPr lang="ru-RU" spc="-30" dirty="0" smtClean="0">
                <a:solidFill>
                  <a:schemeClr val="bg1"/>
                </a:solidFill>
              </a:rPr>
              <a:t>уровень обслуживания.</a:t>
            </a:r>
            <a:endParaRPr lang="en-US" spc="-30" dirty="0" smtClean="0">
              <a:solidFill>
                <a:schemeClr val="bg1"/>
              </a:solidFill>
            </a:endParaRPr>
          </a:p>
          <a:p>
            <a:pPr fontAlgn="auto">
              <a:lnSpc>
                <a:spcPts val="1000"/>
              </a:lnSpc>
              <a:spcAft>
                <a:spcPts val="0"/>
              </a:spcAft>
              <a:buClr>
                <a:schemeClr val="bg1"/>
              </a:buClr>
              <a:defRPr/>
            </a:pPr>
            <a:endParaRPr lang="ru-RU" dirty="0">
              <a:solidFill>
                <a:schemeClr val="bg1"/>
              </a:solidFill>
            </a:endParaRPr>
          </a:p>
          <a:p>
            <a:pPr marL="285750" indent="-285750"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Клиенты  обеспечены  информацией </a:t>
            </a: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      о действующих договорах </a:t>
            </a:r>
            <a:r>
              <a:rPr lang="ru-RU" dirty="0">
                <a:solidFill>
                  <a:schemeClr val="bg1"/>
                </a:solidFill>
              </a:rPr>
              <a:t>страхования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      и </a:t>
            </a:r>
            <a:r>
              <a:rPr lang="ru-RU" dirty="0">
                <a:solidFill>
                  <a:schemeClr val="bg1"/>
                </a:solidFill>
              </a:rPr>
              <a:t>их результатах: частотности 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      страховых случаев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smtClean="0">
                <a:solidFill>
                  <a:schemeClr val="bg1"/>
                </a:solidFill>
              </a:rPr>
              <a:t>размере </a:t>
            </a:r>
            <a:r>
              <a:rPr lang="ru-RU" dirty="0">
                <a:solidFill>
                  <a:schemeClr val="bg1"/>
                </a:solidFill>
              </a:rPr>
              <a:t>убытков, </a:t>
            </a:r>
            <a:endParaRPr lang="ru-RU" dirty="0" smtClean="0">
              <a:solidFill>
                <a:schemeClr val="bg1"/>
              </a:solidFill>
            </a:endParaRPr>
          </a:p>
          <a:p>
            <a:pPr fontAlgn="auto">
              <a:lnSpc>
                <a:spcPts val="1600"/>
              </a:lnSpc>
              <a:spcAft>
                <a:spcPts val="0"/>
              </a:spcAft>
              <a:buClr>
                <a:schemeClr val="bg1"/>
              </a:buClr>
              <a:defRPr/>
            </a:pPr>
            <a:r>
              <a:rPr lang="ru-RU" dirty="0" smtClean="0">
                <a:solidFill>
                  <a:schemeClr val="bg1"/>
                </a:solidFill>
              </a:rPr>
              <a:t>      сроках урегулирования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6627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39FAAF3-AFED-4C1B-A9C7-0352716F4C60}" type="slidenum">
              <a:rPr lang="ru-RU" altLang="ru-RU" smtClean="0">
                <a:solidFill>
                  <a:srgbClr val="009639"/>
                </a:solidFill>
              </a:rPr>
              <a:pPr/>
              <a:t>17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5604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СОТРУДНИЧЕСТВО РЕСО-ГАРАНТИЯ И </a:t>
            </a:r>
            <a:r>
              <a:rPr lang="en-US" altLang="ru-RU" u="none" smtClean="0">
                <a:cs typeface="Arial" charset="0"/>
              </a:rPr>
              <a:t>AXA</a:t>
            </a:r>
            <a:endParaRPr lang="ru-RU" altLang="ru-RU" u="none" smtClean="0">
              <a:cs typeface="Arial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750" y="1400175"/>
            <a:ext cx="5451475" cy="2105025"/>
          </a:xfrm>
        </p:spPr>
        <p:txBody>
          <a:bodyPr rtlCol="0"/>
          <a:lstStyle/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9639"/>
                </a:solidFill>
              </a:rPr>
              <a:t>Лидер автострахования в </a:t>
            </a:r>
            <a:r>
              <a:rPr lang="ru-RU" b="1" dirty="0" smtClean="0">
                <a:solidFill>
                  <a:srgbClr val="009639"/>
                </a:solidFill>
              </a:rPr>
              <a:t>России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9639"/>
              </a:solidFill>
            </a:endParaRPr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Совместно с АХА создан специальный центр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по </a:t>
            </a:r>
            <a:r>
              <a:rPr lang="ru-RU" dirty="0"/>
              <a:t>страхованию автопарков </a:t>
            </a:r>
            <a:r>
              <a:rPr lang="ru-RU" dirty="0" smtClean="0"/>
              <a:t>транснациональных</a:t>
            </a:r>
            <a:r>
              <a:rPr lang="en-US" dirty="0" smtClean="0"/>
              <a:t> </a:t>
            </a:r>
            <a:r>
              <a:rPr lang="ru-RU" dirty="0" smtClean="0"/>
              <a:t>клиентов.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Компания  располагает </a:t>
            </a:r>
            <a:r>
              <a:rPr lang="ru-RU" dirty="0"/>
              <a:t>крупнейшими выплатными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центрами в Москве и </a:t>
            </a:r>
            <a:r>
              <a:rPr lang="ru-RU" dirty="0"/>
              <a:t>Санкт-Петербурге, </a:t>
            </a:r>
            <a:r>
              <a:rPr lang="ru-RU" dirty="0" smtClean="0"/>
              <a:t>которые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обеспечивают</a:t>
            </a:r>
            <a:r>
              <a:rPr lang="en-US" dirty="0" smtClean="0"/>
              <a:t> </a:t>
            </a:r>
            <a:r>
              <a:rPr lang="ru-RU" dirty="0" smtClean="0"/>
              <a:t>максимальное </a:t>
            </a:r>
            <a:r>
              <a:rPr lang="ru-RU" dirty="0"/>
              <a:t>удобство клиентам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в двух</a:t>
            </a:r>
            <a:r>
              <a:rPr lang="en-US" dirty="0" smtClean="0"/>
              <a:t> </a:t>
            </a:r>
            <a:r>
              <a:rPr lang="ru-RU" dirty="0" smtClean="0"/>
              <a:t>столицах </a:t>
            </a:r>
            <a:r>
              <a:rPr lang="ru-RU" dirty="0"/>
              <a:t>и гарантируют быстроту </a:t>
            </a:r>
            <a:r>
              <a:rPr lang="ru-RU" dirty="0" smtClean="0"/>
              <a:t>и </a:t>
            </a:r>
            <a:r>
              <a:rPr lang="ru-RU" dirty="0"/>
              <a:t>точность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урегулирования </a:t>
            </a:r>
            <a:r>
              <a:rPr lang="ru-RU" dirty="0"/>
              <a:t>страховых случаев </a:t>
            </a:r>
            <a:r>
              <a:rPr lang="ru-RU" dirty="0" smtClean="0"/>
              <a:t>в </a:t>
            </a:r>
            <a:r>
              <a:rPr lang="ru-RU" dirty="0"/>
              <a:t>любой точке </a:t>
            </a:r>
            <a:r>
              <a:rPr lang="ru-RU" dirty="0" smtClean="0"/>
              <a:t>страны.</a:t>
            </a:r>
            <a:endParaRPr lang="ru-RU" dirty="0"/>
          </a:p>
        </p:txBody>
      </p:sp>
      <p:sp>
        <p:nvSpPr>
          <p:cNvPr id="13" name="Объект 6"/>
          <p:cNvSpPr txBox="1">
            <a:spLocks/>
          </p:cNvSpPr>
          <p:nvPr/>
        </p:nvSpPr>
        <p:spPr>
          <a:xfrm>
            <a:off x="541338" y="3806825"/>
            <a:ext cx="5870575" cy="23241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9639"/>
                </a:solidFill>
              </a:rPr>
              <a:t>Эксперт в медицинском </a:t>
            </a:r>
            <a:r>
              <a:rPr lang="ru-RU" b="1" dirty="0" smtClean="0">
                <a:solidFill>
                  <a:srgbClr val="009639"/>
                </a:solidFill>
              </a:rPr>
              <a:t>страховании</a:t>
            </a:r>
          </a:p>
          <a:p>
            <a:pPr fontAlgn="auto">
              <a:lnSpc>
                <a:spcPts val="15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rgbClr val="009639"/>
              </a:solidFill>
            </a:endParaRPr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pc="-10" dirty="0" smtClean="0"/>
              <a:t>Специальные  дирекции РЕСО-Гарантия отвечают </a:t>
            </a:r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spc="-10" dirty="0" smtClean="0"/>
              <a:t>      за добровольное медицинское страхование персонала </a:t>
            </a:r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spc="-10" dirty="0" smtClean="0"/>
              <a:t>      крупных компаний, в том числе международных.</a:t>
            </a:r>
            <a:endParaRPr lang="en-US" spc="-10" dirty="0" smtClean="0"/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spc="-10" dirty="0"/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Партнерская служба скорой помощи в </a:t>
            </a:r>
            <a:r>
              <a:rPr lang="ru-RU" dirty="0" smtClean="0"/>
              <a:t>Москве</a:t>
            </a:r>
            <a:r>
              <a:rPr lang="en-US" dirty="0"/>
              <a:t>.</a:t>
            </a:r>
            <a:r>
              <a:rPr lang="ru-RU" dirty="0" smtClean="0"/>
              <a:t> </a:t>
            </a:r>
            <a:endParaRPr lang="en-US" dirty="0" smtClean="0"/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pc="-20" dirty="0"/>
              <a:t>Широкий выбор страховых программ для </a:t>
            </a:r>
            <a:r>
              <a:rPr lang="ru-RU" spc="-20" dirty="0" smtClean="0"/>
              <a:t>сотрудников</a:t>
            </a:r>
            <a:r>
              <a:rPr lang="en-US" spc="-20" dirty="0" smtClean="0"/>
              <a:t> </a:t>
            </a:r>
          </a:p>
          <a:p>
            <a:pPr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spc="-20" dirty="0" smtClean="0"/>
              <a:t>      </a:t>
            </a:r>
            <a:r>
              <a:rPr lang="ru-RU" spc="-20" dirty="0" smtClean="0"/>
              <a:t>компаний </a:t>
            </a:r>
            <a:r>
              <a:rPr lang="ru-RU" dirty="0" smtClean="0"/>
              <a:t>и </a:t>
            </a:r>
            <a:r>
              <a:rPr lang="ru-RU" dirty="0"/>
              <a:t>членов их семей </a:t>
            </a:r>
            <a:r>
              <a:rPr lang="ru-RU" dirty="0" smtClean="0"/>
              <a:t>на </a:t>
            </a:r>
            <a:r>
              <a:rPr lang="ru-RU" dirty="0" smtClean="0"/>
              <a:t>базе сети </a:t>
            </a:r>
            <a:r>
              <a:rPr lang="ru-RU" dirty="0"/>
              <a:t>собственных </a:t>
            </a:r>
            <a:endParaRPr lang="en-US" dirty="0" smtClean="0"/>
          </a:p>
          <a:p>
            <a:pPr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современных партнерских </a:t>
            </a:r>
            <a:r>
              <a:rPr lang="ru-RU" dirty="0"/>
              <a:t>поликлиник и </a:t>
            </a:r>
            <a:r>
              <a:rPr lang="ru-RU" dirty="0" smtClean="0"/>
              <a:t>специализированных</a:t>
            </a:r>
            <a:r>
              <a:rPr lang="en-US" dirty="0" smtClean="0"/>
              <a:t> </a:t>
            </a:r>
          </a:p>
          <a:p>
            <a:pPr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spc="-20" dirty="0" smtClean="0"/>
              <a:t>      </a:t>
            </a:r>
            <a:r>
              <a:rPr lang="ru-RU" spc="-20" dirty="0" smtClean="0"/>
              <a:t>медицинских </a:t>
            </a:r>
            <a:r>
              <a:rPr lang="ru-RU" spc="-20" dirty="0" smtClean="0"/>
              <a:t>учреждений </a:t>
            </a:r>
            <a:r>
              <a:rPr lang="ru-RU" spc="-20" dirty="0"/>
              <a:t>любого профиля </a:t>
            </a:r>
            <a:r>
              <a:rPr lang="ru-RU" spc="-20" dirty="0" smtClean="0"/>
              <a:t>на </a:t>
            </a:r>
            <a:r>
              <a:rPr lang="ru-RU" spc="-20" dirty="0"/>
              <a:t>всей территории </a:t>
            </a:r>
            <a:endParaRPr lang="en-US" spc="-20" dirty="0" smtClean="0"/>
          </a:p>
          <a:p>
            <a:pPr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России.</a:t>
            </a:r>
            <a:endParaRPr lang="ru-RU" dirty="0"/>
          </a:p>
          <a:p>
            <a:pPr fontAlgn="auto">
              <a:lnSpc>
                <a:spcPts val="1500"/>
              </a:lnSpc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26631" name="Picture 22" descr="AXA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46050"/>
            <a:ext cx="441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1" r="17873" b="7124"/>
          <a:stretch>
            <a:fillRect/>
          </a:stretch>
        </p:blipFill>
        <p:spPr bwMode="auto">
          <a:xfrm>
            <a:off x="6178550" y="1401763"/>
            <a:ext cx="31877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57" r="26506" b="3105"/>
          <a:stretch>
            <a:fillRect/>
          </a:stretch>
        </p:blipFill>
        <p:spPr bwMode="auto">
          <a:xfrm>
            <a:off x="6178550" y="3806825"/>
            <a:ext cx="3187700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7651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BE8398-3B39-4D97-89D5-4C4E889180FB}" type="slidenum">
              <a:rPr lang="ru-RU" altLang="ru-RU" smtClean="0">
                <a:solidFill>
                  <a:srgbClr val="009639"/>
                </a:solidFill>
              </a:rPr>
              <a:pPr/>
              <a:t>18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6628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СОТРУДНИЧЕСТВО РЕСО-ГАРАНТИЯ И </a:t>
            </a:r>
            <a:r>
              <a:rPr lang="en-US" altLang="ru-RU" u="none" smtClean="0">
                <a:cs typeface="Arial" charset="0"/>
              </a:rPr>
              <a:t>AXA</a:t>
            </a:r>
            <a:endParaRPr lang="ru-RU" altLang="ru-RU" u="none" smtClean="0">
              <a:cs typeface="Arial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750" y="1593850"/>
            <a:ext cx="5451475" cy="4338638"/>
          </a:xfrm>
        </p:spPr>
        <p:txBody>
          <a:bodyPr rtlCol="0"/>
          <a:lstStyle/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rgbClr val="009639"/>
                </a:solidFill>
              </a:rPr>
              <a:t>Надежная защита </a:t>
            </a:r>
            <a:r>
              <a:rPr lang="ru-RU" b="1" dirty="0" smtClean="0">
                <a:solidFill>
                  <a:srgbClr val="009639"/>
                </a:solidFill>
              </a:rPr>
              <a:t>крупных </a:t>
            </a:r>
            <a:r>
              <a:rPr lang="ru-RU" b="1" dirty="0">
                <a:solidFill>
                  <a:srgbClr val="009639"/>
                </a:solidFill>
              </a:rPr>
              <a:t>предприятий </a:t>
            </a:r>
            <a:br>
              <a:rPr lang="ru-RU" b="1" dirty="0">
                <a:solidFill>
                  <a:srgbClr val="009639"/>
                </a:solidFill>
              </a:rPr>
            </a:br>
            <a:r>
              <a:rPr lang="ru-RU" b="1" dirty="0">
                <a:solidFill>
                  <a:srgbClr val="009639"/>
                </a:solidFill>
              </a:rPr>
              <a:t>и транснациональных </a:t>
            </a:r>
            <a:r>
              <a:rPr lang="ru-RU" b="1" dirty="0" smtClean="0">
                <a:solidFill>
                  <a:srgbClr val="009639"/>
                </a:solidFill>
              </a:rPr>
              <a:t>клиентов</a:t>
            </a:r>
            <a:endParaRPr lang="en-US" b="1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b="1" dirty="0">
              <a:solidFill>
                <a:srgbClr val="009639"/>
              </a:solidFill>
            </a:endParaRPr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Договоры страхования на русском </a:t>
            </a:r>
            <a:r>
              <a:rPr lang="ru-RU" dirty="0" smtClean="0"/>
              <a:t>и </a:t>
            </a:r>
            <a:r>
              <a:rPr lang="ru-RU" dirty="0"/>
              <a:t>на английском </a:t>
            </a:r>
            <a:r>
              <a:rPr lang="ru-RU" dirty="0" smtClean="0"/>
              <a:t>языке.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Правила </a:t>
            </a:r>
            <a:r>
              <a:rPr lang="ru-RU" dirty="0" smtClean="0"/>
              <a:t>и </a:t>
            </a:r>
            <a:r>
              <a:rPr lang="ru-RU" dirty="0"/>
              <a:t>условия страхования учитывают потребности клиентов </a:t>
            </a:r>
            <a:r>
              <a:rPr lang="ru-RU" dirty="0" smtClean="0"/>
              <a:t>и </a:t>
            </a:r>
            <a:r>
              <a:rPr lang="ru-RU" dirty="0"/>
              <a:t>в </a:t>
            </a:r>
            <a:r>
              <a:rPr lang="ru-RU" dirty="0" smtClean="0"/>
              <a:t>основном </a:t>
            </a:r>
            <a:r>
              <a:rPr lang="ru-RU" dirty="0" smtClean="0"/>
              <a:t>соответствуют </a:t>
            </a:r>
            <a:r>
              <a:rPr lang="ru-RU" dirty="0"/>
              <a:t>международным стандартам </a:t>
            </a:r>
            <a:r>
              <a:rPr lang="ru-RU" dirty="0" smtClean="0"/>
              <a:t>и </a:t>
            </a:r>
            <a:r>
              <a:rPr lang="ru-RU" dirty="0"/>
              <a:t>принятой за рубежом </a:t>
            </a:r>
            <a:r>
              <a:rPr lang="ru-RU" dirty="0" smtClean="0"/>
              <a:t>практике.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Обширный  опыт </a:t>
            </a:r>
            <a:r>
              <a:rPr lang="ru-RU" dirty="0"/>
              <a:t>страхования различных промышленных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и </a:t>
            </a:r>
            <a:r>
              <a:rPr lang="ru-RU" dirty="0"/>
              <a:t>бизнес-объектов: зданий, производств, складов, </a:t>
            </a:r>
            <a:r>
              <a:rPr lang="ru-RU" dirty="0" smtClean="0"/>
              <a:t>офисных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en-US" dirty="0" smtClean="0"/>
              <a:t>      </a:t>
            </a:r>
            <a:r>
              <a:rPr lang="ru-RU" dirty="0" smtClean="0"/>
              <a:t>помещений.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Страхование от перерывов </a:t>
            </a:r>
            <a:r>
              <a:rPr lang="ru-RU" dirty="0" smtClean="0"/>
              <a:t>в </a:t>
            </a:r>
            <a:r>
              <a:rPr lang="ru-RU" dirty="0" smtClean="0"/>
              <a:t>производстве</a:t>
            </a:r>
            <a:r>
              <a:rPr lang="ru-RU" dirty="0" smtClean="0"/>
              <a:t>. 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Страхование ответственности, включая профессиональную </a:t>
            </a:r>
            <a:r>
              <a:rPr lang="ru-RU" dirty="0" smtClean="0"/>
              <a:t>ответственность. 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Страхование </a:t>
            </a:r>
            <a:r>
              <a:rPr lang="ru-RU" dirty="0" smtClean="0"/>
              <a:t>грузов </a:t>
            </a:r>
            <a:r>
              <a:rPr lang="ru-RU" dirty="0"/>
              <a:t>и других </a:t>
            </a:r>
            <a:r>
              <a:rPr lang="ru-RU" dirty="0" smtClean="0"/>
              <a:t>рисков. 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err="1"/>
              <a:t>Предстраховая</a:t>
            </a:r>
            <a:r>
              <a:rPr lang="ru-RU" dirty="0"/>
              <a:t> экспертиза </a:t>
            </a:r>
            <a:r>
              <a:rPr lang="ru-RU" dirty="0" smtClean="0"/>
              <a:t>объектов </a:t>
            </a:r>
            <a:r>
              <a:rPr lang="ru-RU" dirty="0" smtClean="0"/>
              <a:t>страхования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7654" name="Picture 16" descr="Картинки по запросу pfdjl nhe,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7" t="9824" r="11937" b="9744"/>
          <a:stretch>
            <a:fillRect/>
          </a:stretch>
        </p:blipFill>
        <p:spPr bwMode="auto">
          <a:xfrm>
            <a:off x="6178550" y="1543050"/>
            <a:ext cx="31877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22" descr="AXA_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146050"/>
            <a:ext cx="441325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2" t="13671" r="5323" b="18961"/>
          <a:stretch/>
        </p:blipFill>
        <p:spPr>
          <a:xfrm>
            <a:off x="4462923" y="3793552"/>
            <a:ext cx="1659850" cy="384034"/>
          </a:xfrm>
          <a:prstGeom prst="rect">
            <a:avLst/>
          </a:prstGeom>
        </p:spPr>
      </p:pic>
      <p:sp>
        <p:nvSpPr>
          <p:cNvPr id="27650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8675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DD2DD7-97AB-4AEA-818E-7AE4F10EA395}" type="slidenum">
              <a:rPr lang="ru-RU" altLang="ru-RU" smtClean="0">
                <a:solidFill>
                  <a:srgbClr val="009639"/>
                </a:solidFill>
              </a:rPr>
              <a:pPr/>
              <a:t>19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7652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КЛИЕНТЫ И ПАРТНЕРЫ</a:t>
            </a:r>
          </a:p>
        </p:txBody>
      </p:sp>
      <p:sp>
        <p:nvSpPr>
          <p:cNvPr id="28677" name="Заголовок 4"/>
          <p:cNvSpPr>
            <a:spLocks noGrp="1"/>
          </p:cNvSpPr>
          <p:nvPr>
            <p:ph type="title"/>
          </p:nvPr>
        </p:nvSpPr>
        <p:spPr>
          <a:xfrm>
            <a:off x="541338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КЛИЕНТЫ И ПАРТНЕРЫ</a:t>
            </a:r>
          </a:p>
        </p:txBody>
      </p:sp>
      <p:pic>
        <p:nvPicPr>
          <p:cNvPr id="28678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890713"/>
            <a:ext cx="1558925" cy="3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1908175"/>
            <a:ext cx="152082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49" descr="C:\Users\KRAEK\Desktop\Банки_партнеры\f21dbe7ec3_10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2"/>
          <a:stretch>
            <a:fillRect/>
          </a:stretch>
        </p:blipFill>
        <p:spPr bwMode="auto">
          <a:xfrm>
            <a:off x="7978775" y="2665413"/>
            <a:ext cx="171926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8" descr="http://cdn2.img22.rian.ru/images/49760/08/49760088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3738563"/>
            <a:ext cx="18113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1" descr="C:\Users\KRAEK\Desktop\Банки_партнеры\РН-Банк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3703638"/>
            <a:ext cx="9556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Рисунок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2719388"/>
            <a:ext cx="197961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Рисунок 40" descr="logo_new преобразованный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1774825"/>
            <a:ext cx="1319213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37" descr="C:\Users\kaova\Desktop\согласия на использование логотипов\VTB_logo_ru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1" t="18839" r="9262" b="21507"/>
          <a:stretch>
            <a:fillRect/>
          </a:stretch>
        </p:blipFill>
        <p:spPr bwMode="auto">
          <a:xfrm>
            <a:off x="8123238" y="1724025"/>
            <a:ext cx="143033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25" descr="image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3775075"/>
            <a:ext cx="14795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80" descr="C:\Users\KRAEK\Desktop\000493451_-_simen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5734050"/>
            <a:ext cx="15271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27" descr="C:\Users\KRAEK\Desktop\25a47b77bb768c0b04cdfb62ea90164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5545138"/>
            <a:ext cx="13684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714500"/>
            <a:ext cx="8032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1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25" y="2863850"/>
            <a:ext cx="1193800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0" descr="Pernod-Ricard-logo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4645025"/>
            <a:ext cx="143510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Рисунок 6" descr="image00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4613275"/>
            <a:ext cx="1354137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22" descr="C:\Users\kaova\Desktop\презентация\АХА\Picture1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938" y="4348163"/>
            <a:ext cx="1150937" cy="128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3" descr="cid:image005.jpg@01D4AF4D.4396B5C0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1" t="16460" r="4810" b="7590"/>
          <a:stretch>
            <a:fillRect/>
          </a:stretch>
        </p:blipFill>
        <p:spPr bwMode="auto">
          <a:xfrm>
            <a:off x="4441825" y="4645025"/>
            <a:ext cx="16144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Рисунок 25" descr="Air_Liquide_CreativeO2_CMYK.PNG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5" y="4856163"/>
            <a:ext cx="15748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Рисунок 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7" r="8583" b="9460"/>
          <a:stretch>
            <a:fillRect/>
          </a:stretch>
        </p:blipFill>
        <p:spPr bwMode="auto">
          <a:xfrm>
            <a:off x="4591050" y="2674938"/>
            <a:ext cx="1317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3313"/>
            <a:ext cx="8223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67" t="25559" r="7164" b="25102"/>
          <a:stretch/>
        </p:blipFill>
        <p:spPr>
          <a:xfrm>
            <a:off x="2623472" y="2813049"/>
            <a:ext cx="1653253" cy="416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Дата 3"/>
          <p:cNvSpPr>
            <a:spLocks noGrp="1"/>
          </p:cNvSpPr>
          <p:nvPr>
            <p:ph type="dt" sz="quarter" idx="1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4339" name="Номер слайда 4"/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1AC3846-6A88-4E2E-AC16-D58FB485FFF9}" type="slidenum">
              <a:rPr lang="ru-RU" altLang="ru-RU" smtClean="0">
                <a:solidFill>
                  <a:srgbClr val="009639"/>
                </a:solidFill>
              </a:rPr>
              <a:pPr/>
              <a:t>2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1268" name="Нижний колонтитул 1"/>
          <p:cNvSpPr>
            <a:spLocks noGrp="1"/>
          </p:cNvSpPr>
          <p:nvPr>
            <p:ph type="ftr" sz="quarter" idx="17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СОДЕРЖАНИЕ</a:t>
            </a:r>
          </a:p>
        </p:txBody>
      </p:sp>
      <p:sp>
        <p:nvSpPr>
          <p:cNvPr id="18" name="Текст 17"/>
          <p:cNvSpPr>
            <a:spLocks noGrp="1"/>
          </p:cNvSpPr>
          <p:nvPr>
            <p:ph type="body" sz="half" idx="2"/>
          </p:nvPr>
        </p:nvSpPr>
        <p:spPr>
          <a:xfrm>
            <a:off x="541338" y="1265238"/>
            <a:ext cx="8645525" cy="4754562"/>
          </a:xfrm>
        </p:spPr>
        <p:txBody>
          <a:bodyPr rtlCol="0"/>
          <a:lstStyle/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/>
              <a:t>Р</a:t>
            </a:r>
            <a:r>
              <a:rPr lang="ru-RU" sz="1800" dirty="0" smtClean="0"/>
              <a:t>уководство компании </a:t>
            </a:r>
            <a:r>
              <a:rPr lang="ru-RU" sz="1800" spc="-10" dirty="0" smtClean="0"/>
              <a:t> </a:t>
            </a:r>
            <a:r>
              <a:rPr lang="ru-RU" sz="1800" dirty="0" smtClean="0"/>
              <a:t>. . . . . . . . . . . . . . . . . .</a:t>
            </a:r>
            <a:r>
              <a:rPr lang="en-US" sz="1800" dirty="0" smtClean="0"/>
              <a:t> </a:t>
            </a:r>
            <a:r>
              <a:rPr lang="ru-RU" sz="1800" dirty="0" smtClean="0"/>
              <a:t>. . . . . . . . . . . . . . . . . . . . . . . . . . . . . 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О компании: рейтинги и финансовые показатели </a:t>
            </a:r>
            <a:r>
              <a:rPr lang="ru-RU" sz="1800" spc="10" dirty="0" smtClean="0"/>
              <a:t>. . . . . . . . . . . . . . . . . . . . . . . . . 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Школа РЕСО . . . . . . . . . . . . . . . . . . . . . . . . . . . . . . . . . . . . . . . . . . . . . . . . . . . . . . .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Современные </a:t>
            </a:r>
            <a:r>
              <a:rPr lang="en-US" sz="1800" dirty="0" smtClean="0"/>
              <a:t>IT</a:t>
            </a:r>
            <a:r>
              <a:rPr lang="ru-RU" sz="1800" dirty="0" smtClean="0"/>
              <a:t>- и коммуникационные технологии </a:t>
            </a:r>
            <a:r>
              <a:rPr lang="ru-RU" sz="1800" spc="10" dirty="0" smtClean="0"/>
              <a:t>. . . . . . . . . . . . . . . . . . . . . . . 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Сотрудничество РЕСО-Гарантия и АХА . . . . . . </a:t>
            </a:r>
            <a:r>
              <a:rPr lang="ru-RU" sz="1800" spc="10" dirty="0" smtClean="0"/>
              <a:t>. . . . . . . . . . . . . </a:t>
            </a:r>
            <a:r>
              <a:rPr lang="ru-RU" sz="1800" dirty="0" smtClean="0"/>
              <a:t>. . . . . . . . . . . . . .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Клиенты и партнеры . . . . . . . . . . . . . . . . . . . . . . . . . . . . . . . . . . . . . . . . . . . . . . . . .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Членство в ассоциациях и союзах </a:t>
            </a:r>
            <a:r>
              <a:rPr lang="ru-RU" sz="1800" spc="10" dirty="0" smtClean="0"/>
              <a:t>. . . . . . . . . . . . . . . . . . . . . . . . . . . . . . . . . . . . .  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Корпоративное управление . . . . . . . . . . . . . . . . . . . . . . . . . . . . . . . . . . . . . . . . . . . 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Информационная открытость . . . . . . </a:t>
            </a:r>
            <a:r>
              <a:rPr lang="ru-RU" sz="1800" spc="10" dirty="0" smtClean="0"/>
              <a:t>. . . . . . . . . . . . . . . . . . . </a:t>
            </a:r>
            <a:r>
              <a:rPr lang="ru-RU" sz="1800" dirty="0" smtClean="0"/>
              <a:t>. . . . . . . . . . . . . . . .  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spc="10" dirty="0" smtClean="0"/>
              <a:t>Социальная ответственность . . . . . . . . . . </a:t>
            </a:r>
            <a:r>
              <a:rPr lang="ru-RU" sz="1800" spc="30" dirty="0" smtClean="0"/>
              <a:t>. . . . . . . . . . </a:t>
            </a:r>
            <a:r>
              <a:rPr lang="ru-RU" sz="1800" spc="10" dirty="0" smtClean="0"/>
              <a:t>. . . . . . . . . . . . . . . . . . . . </a:t>
            </a:r>
          </a:p>
          <a:p>
            <a:pPr eaLnBrk="1" fontAlgn="auto" hangingPunct="1">
              <a:lnSpc>
                <a:spcPts val="3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/>
              <a:t>Группа РЕСО . . . . . . . . . . . . . . . </a:t>
            </a:r>
            <a:r>
              <a:rPr lang="ru-RU" sz="1800" spc="10" dirty="0" smtClean="0"/>
              <a:t>. . . . . . . . . . . . . . </a:t>
            </a:r>
            <a:r>
              <a:rPr lang="ru-RU" sz="1800" dirty="0" smtClean="0"/>
              <a:t>. . . . . .  . . . . . . . . . . . . . . . . . . .  </a:t>
            </a:r>
            <a:endParaRPr lang="ru-RU" sz="1800" dirty="0"/>
          </a:p>
        </p:txBody>
      </p:sp>
      <p:sp>
        <p:nvSpPr>
          <p:cNvPr id="14342" name="Текст 18"/>
          <p:cNvSpPr>
            <a:spLocks noGrp="1"/>
          </p:cNvSpPr>
          <p:nvPr>
            <p:ph type="body" sz="half" idx="13"/>
          </p:nvPr>
        </p:nvSpPr>
        <p:spPr>
          <a:xfrm>
            <a:off x="9017000" y="1265238"/>
            <a:ext cx="349250" cy="4787900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US" altLang="ru-RU" sz="1800" dirty="0" smtClean="0"/>
              <a:t>3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4</a:t>
            </a:r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12</a:t>
            </a:r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13</a:t>
            </a:r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1</a:t>
            </a:r>
            <a:r>
              <a:rPr lang="en-US" altLang="ru-RU" sz="1800" dirty="0" smtClean="0"/>
              <a:t>6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1</a:t>
            </a:r>
            <a:r>
              <a:rPr lang="en-US" altLang="ru-RU" sz="1800" dirty="0" smtClean="0"/>
              <a:t>9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en-US" altLang="ru-RU" sz="1800" dirty="0" smtClean="0"/>
              <a:t>20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en-US" altLang="ru-RU" sz="1800" dirty="0" smtClean="0"/>
              <a:t>21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2</a:t>
            </a:r>
            <a:r>
              <a:rPr lang="en-US" altLang="ru-RU" sz="1800" dirty="0" smtClean="0"/>
              <a:t>2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2</a:t>
            </a:r>
            <a:r>
              <a:rPr lang="en-US" altLang="ru-RU" sz="1800" dirty="0" smtClean="0"/>
              <a:t>4</a:t>
            </a:r>
            <a:endParaRPr lang="ru-RU" altLang="ru-RU" sz="1800" dirty="0" smtClean="0"/>
          </a:p>
          <a:p>
            <a:pPr eaLnBrk="1" hangingPunct="1">
              <a:lnSpc>
                <a:spcPts val="3000"/>
              </a:lnSpc>
            </a:pPr>
            <a:r>
              <a:rPr lang="ru-RU" altLang="ru-RU" sz="1800" dirty="0" smtClean="0"/>
              <a:t>2</a:t>
            </a:r>
            <a:r>
              <a:rPr lang="en-US" altLang="ru-RU" sz="1800" dirty="0" smtClean="0"/>
              <a:t>5</a:t>
            </a:r>
            <a:endParaRPr lang="ru-RU" alt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6" descr="Картинки по запросу ajnhelybxtcnd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0" t="5170" r="13284" b="3287"/>
          <a:stretch>
            <a:fillRect/>
          </a:stretch>
        </p:blipFill>
        <p:spPr bwMode="auto">
          <a:xfrm>
            <a:off x="6178550" y="1563688"/>
            <a:ext cx="3187700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9700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6E2C9E4-A207-4C89-BD51-E9A0F42A23FC}" type="slidenum">
              <a:rPr lang="ru-RU" altLang="ru-RU" smtClean="0">
                <a:solidFill>
                  <a:srgbClr val="009639"/>
                </a:solidFill>
              </a:rPr>
              <a:pPr/>
              <a:t>20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8677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ЧЛЕНСТВО В АССОЦИАЦИЯХ И СОЮЗАХ</a:t>
            </a:r>
          </a:p>
        </p:txBody>
      </p:sp>
      <p:sp>
        <p:nvSpPr>
          <p:cNvPr id="29702" name="Заголовок 4"/>
          <p:cNvSpPr>
            <a:spLocks noGrp="1"/>
          </p:cNvSpPr>
          <p:nvPr>
            <p:ph type="title"/>
          </p:nvPr>
        </p:nvSpPr>
        <p:spPr>
          <a:xfrm>
            <a:off x="541338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ЧЛЕНСТВО В АССОЦИАЦИЯХ И СОЮЗАХ</a:t>
            </a:r>
          </a:p>
        </p:txBody>
      </p:sp>
      <p:pic>
        <p:nvPicPr>
          <p:cNvPr id="29703" name="Picture 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388" y="5740400"/>
            <a:ext cx="6937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63" descr="rsa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5697538"/>
            <a:ext cx="893763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20" descr="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563" y="5673725"/>
            <a:ext cx="598487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68" descr="Картинка 14 из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5703888"/>
            <a:ext cx="4826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65" descr="nsso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5710238"/>
            <a:ext cx="950913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8" name="Picture 7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1488" y="5732463"/>
            <a:ext cx="665162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1338" y="1563688"/>
            <a:ext cx="5449887" cy="4767262"/>
          </a:xfrm>
          <a:prstGeom prst="rect">
            <a:avLst/>
          </a:prstGeom>
        </p:spPr>
        <p:txBody>
          <a:bodyPr lIns="0" tIns="0" rIns="0" bIns="0"/>
          <a:lstStyle/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Всероссийский союз </a:t>
            </a:r>
            <a:r>
              <a:rPr lang="ru-RU" sz="1400" dirty="0" smtClean="0">
                <a:latin typeface="+mn-lt"/>
              </a:rPr>
              <a:t>страховщиков </a:t>
            </a:r>
            <a:r>
              <a:rPr lang="ru-RU" sz="1400" dirty="0">
                <a:latin typeface="+mn-lt"/>
              </a:rPr>
              <a:t>(ВСС</a:t>
            </a:r>
            <a:r>
              <a:rPr lang="ru-RU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Российский союз автостраховщиков (РСА</a:t>
            </a:r>
            <a:r>
              <a:rPr lang="ru-RU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Национальный союз страховщиков ответственности (НССО</a:t>
            </a:r>
            <a:r>
              <a:rPr lang="ru-RU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Московская торгово-промышленная палата (МТПП</a:t>
            </a:r>
            <a:r>
              <a:rPr lang="ru-RU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spc="-30" dirty="0">
                <a:latin typeface="+mn-lt"/>
              </a:rPr>
              <a:t>Франко-российская торгово-промышленная палата (CCIFR</a:t>
            </a:r>
            <a:r>
              <a:rPr lang="ru-RU" sz="1400" spc="-30" dirty="0" smtClean="0">
                <a:latin typeface="+mn-lt"/>
              </a:rPr>
              <a:t>).</a:t>
            </a:r>
            <a:endParaRPr lang="en-US" sz="1400" spc="-3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Российско-Германская Внешнеторговая </a:t>
            </a:r>
            <a:r>
              <a:rPr lang="ru-RU" sz="1400" dirty="0" smtClean="0">
                <a:latin typeface="+mn-lt"/>
              </a:rPr>
              <a:t>палата.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Российско-Британская Торговая </a:t>
            </a:r>
            <a:r>
              <a:rPr lang="ru-RU" sz="1400" dirty="0" smtClean="0">
                <a:latin typeface="+mn-lt"/>
              </a:rPr>
              <a:t>палата.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Союз страховщиков Санкт-Петербурга и </a:t>
            </a:r>
            <a:r>
              <a:rPr lang="ru-RU" sz="1400" dirty="0" smtClean="0">
                <a:latin typeface="+mn-lt"/>
              </a:rPr>
              <a:t>Северо-Запада.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Аккредитация при  АО «ДОМ.РФ» (ранее </a:t>
            </a:r>
            <a:r>
              <a:rPr lang="ru-RU" sz="1400" dirty="0" smtClean="0">
                <a:latin typeface="+mn-lt"/>
              </a:rPr>
              <a:t>– </a:t>
            </a:r>
            <a:r>
              <a:rPr lang="ru-RU" sz="1400" dirty="0">
                <a:latin typeface="+mn-lt"/>
              </a:rPr>
              <a:t>Агентство </a:t>
            </a:r>
            <a:endParaRPr lang="en-US" sz="1400" dirty="0">
              <a:latin typeface="+mn-lt"/>
            </a:endParaRPr>
          </a:p>
          <a:p>
            <a:pPr eaLnBrk="1" fontAlgn="auto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defRPr/>
            </a:pPr>
            <a:r>
              <a:rPr lang="en-US" sz="1400" dirty="0">
                <a:latin typeface="+mn-lt"/>
              </a:rPr>
              <a:t>      </a:t>
            </a:r>
            <a:r>
              <a:rPr lang="ru-RU" sz="1400" dirty="0">
                <a:latin typeface="+mn-lt"/>
              </a:rPr>
              <a:t>по ипотечному жилищному</a:t>
            </a:r>
            <a:r>
              <a:rPr lang="en-US" sz="1400" dirty="0">
                <a:latin typeface="+mn-lt"/>
              </a:rPr>
              <a:t> </a:t>
            </a:r>
            <a:r>
              <a:rPr lang="ru-RU" sz="1400" dirty="0">
                <a:latin typeface="+mn-lt"/>
              </a:rPr>
              <a:t>кредитованию</a:t>
            </a:r>
            <a:r>
              <a:rPr lang="ru-RU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Аккредитация при Федеральной нотариальной </a:t>
            </a:r>
            <a:r>
              <a:rPr lang="ru-RU" sz="1400" dirty="0" smtClean="0">
                <a:latin typeface="+mn-lt"/>
              </a:rPr>
              <a:t>палате.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Национальное бюро «Зеленая карта</a:t>
            </a:r>
            <a:r>
              <a:rPr lang="ru-RU" sz="1400" dirty="0" smtClean="0">
                <a:latin typeface="+mn-lt"/>
              </a:rPr>
              <a:t>».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Национальный союз </a:t>
            </a:r>
            <a:r>
              <a:rPr lang="ru-RU" sz="1400" dirty="0" err="1" smtClean="0">
                <a:latin typeface="+mn-lt"/>
              </a:rPr>
              <a:t>агростраховщиков</a:t>
            </a:r>
            <a:r>
              <a:rPr lang="ru-RU" sz="1400" dirty="0" smtClean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Российский ядерный страховой пул (РЯСП</a:t>
            </a:r>
            <a:r>
              <a:rPr lang="ru-RU" sz="1400" dirty="0" smtClean="0">
                <a:latin typeface="+mn-lt"/>
              </a:rPr>
              <a:t>).</a:t>
            </a:r>
            <a:endParaRPr lang="en-US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sz="1400" dirty="0">
                <a:latin typeface="+mn-lt"/>
              </a:rPr>
              <a:t>Партнер Всемирного фонда дикой природы (WWF</a:t>
            </a:r>
            <a:r>
              <a:rPr lang="ru-RU" sz="1400" dirty="0" smtClean="0">
                <a:latin typeface="+mn-lt"/>
              </a:rPr>
              <a:t>).</a:t>
            </a:r>
            <a:endParaRPr lang="ru-RU" sz="1400" dirty="0">
              <a:latin typeface="+mn-lt"/>
            </a:endParaRPr>
          </a:p>
          <a:p>
            <a:pPr marL="285750" indent="-285750" eaLnBrk="1" fontAlgn="auto" hangingPunct="1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sz="1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539750" y="1563688"/>
            <a:ext cx="8828088" cy="126365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 w="3175">
            <a:solidFill>
              <a:srgbClr val="0096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95350" y="1873250"/>
            <a:ext cx="8470900" cy="755650"/>
          </a:xfrm>
        </p:spPr>
        <p:txBody>
          <a:bodyPr rtlCol="0"/>
          <a:lstStyle/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9639"/>
                </a:solidFill>
              </a:rPr>
              <a:t>11 членов Совета директоров</a:t>
            </a:r>
            <a:r>
              <a:rPr lang="en-US" sz="1800" b="1" dirty="0" smtClean="0">
                <a:solidFill>
                  <a:srgbClr val="009639"/>
                </a:solidFill>
              </a:rPr>
              <a:t>,</a:t>
            </a:r>
            <a:r>
              <a:rPr lang="ru-RU" sz="1800" b="1" dirty="0" smtClean="0">
                <a:solidFill>
                  <a:srgbClr val="009639"/>
                </a:solidFill>
              </a:rPr>
              <a:t> </a:t>
            </a:r>
            <a:r>
              <a:rPr lang="ru-RU" dirty="0" smtClean="0"/>
              <a:t>в </a:t>
            </a:r>
            <a:r>
              <a:rPr lang="ru-RU" dirty="0"/>
              <a:t>том </a:t>
            </a:r>
            <a:r>
              <a:rPr lang="ru-RU" dirty="0" smtClean="0"/>
              <a:t>числе:</a:t>
            </a:r>
            <a:endParaRPr lang="en-US" dirty="0" smtClean="0"/>
          </a:p>
          <a:p>
            <a:pPr eaLnBrk="1" fontAlgn="auto" hangingPunct="1">
              <a:lnSpc>
                <a:spcPts val="8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Два </a:t>
            </a:r>
            <a:r>
              <a:rPr lang="ru-RU" dirty="0"/>
              <a:t>независимых </a:t>
            </a:r>
            <a:r>
              <a:rPr lang="ru-RU" dirty="0" smtClean="0"/>
              <a:t>директора.</a:t>
            </a:r>
            <a:endParaRPr lang="ru-RU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Два </a:t>
            </a:r>
            <a:r>
              <a:rPr lang="ru-RU" dirty="0"/>
              <a:t>директора от </a:t>
            </a:r>
            <a:r>
              <a:rPr lang="ru-RU" dirty="0" smtClean="0"/>
              <a:t>АХА.</a:t>
            </a:r>
            <a:endParaRPr lang="ru-RU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700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30725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269B750-682E-43E0-9854-F5E8B1B42422}" type="slidenum">
              <a:rPr lang="ru-RU" altLang="ru-RU" smtClean="0">
                <a:solidFill>
                  <a:srgbClr val="009639"/>
                </a:solidFill>
              </a:rPr>
              <a:pPr/>
              <a:t>21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29702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КОРПОРАТИВНОЕ УПРАВЛЕНИЕ</a:t>
            </a:r>
          </a:p>
        </p:txBody>
      </p:sp>
      <p:sp>
        <p:nvSpPr>
          <p:cNvPr id="30727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КОРПОРАТИВНОЕ УПРАВЛЕНИЕ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1338" y="3028950"/>
            <a:ext cx="8828087" cy="1100138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 w="3175">
            <a:solidFill>
              <a:srgbClr val="0096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9" name="Объект 6"/>
          <p:cNvSpPr txBox="1">
            <a:spLocks/>
          </p:cNvSpPr>
          <p:nvPr/>
        </p:nvSpPr>
        <p:spPr bwMode="auto">
          <a:xfrm>
            <a:off x="896938" y="3300413"/>
            <a:ext cx="847090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ru-RU" altLang="ru-RU" b="1">
                <a:solidFill>
                  <a:srgbClr val="009639"/>
                </a:solidFill>
              </a:rPr>
              <a:t>Топ-менеджмент компании регулярно посещает ключевые </a:t>
            </a:r>
            <a:endParaRPr lang="en-US" altLang="ru-RU" b="1">
              <a:solidFill>
                <a:srgbClr val="009639"/>
              </a:solidFill>
            </a:endParaRPr>
          </a:p>
          <a:p>
            <a:pPr eaLnBrk="1" hangingPunct="1">
              <a:lnSpc>
                <a:spcPts val="1800"/>
              </a:lnSpc>
            </a:pPr>
            <a:r>
              <a:rPr lang="ru-RU" altLang="ru-RU" b="1">
                <a:solidFill>
                  <a:srgbClr val="009639"/>
                </a:solidFill>
              </a:rPr>
              <a:t>региональные</a:t>
            </a:r>
            <a:r>
              <a:rPr lang="en-US" altLang="ru-RU" b="1">
                <a:solidFill>
                  <a:srgbClr val="009639"/>
                </a:solidFill>
              </a:rPr>
              <a:t> </a:t>
            </a:r>
            <a:r>
              <a:rPr lang="ru-RU" altLang="ru-RU" b="1">
                <a:solidFill>
                  <a:srgbClr val="009639"/>
                </a:solidFill>
              </a:rPr>
              <a:t>филиалы</a:t>
            </a:r>
            <a:endParaRPr lang="ru-RU" altLang="ru-RU" sz="1400"/>
          </a:p>
          <a:p>
            <a:pPr eaLnBrk="1" hangingPunct="1">
              <a:lnSpc>
                <a:spcPts val="1500"/>
              </a:lnSpc>
            </a:pPr>
            <a:endParaRPr lang="ru-RU" altLang="ru-RU" sz="140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41338" y="4330700"/>
            <a:ext cx="8828087" cy="1924050"/>
          </a:xfrm>
          <a:prstGeom prst="roundRect">
            <a:avLst>
              <a:gd name="adj" fmla="val 5780"/>
            </a:avLst>
          </a:prstGeom>
          <a:solidFill>
            <a:schemeClr val="bg1"/>
          </a:solidFill>
          <a:ln w="3175">
            <a:solidFill>
              <a:srgbClr val="009639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бъект 6"/>
          <p:cNvSpPr txBox="1">
            <a:spLocks/>
          </p:cNvSpPr>
          <p:nvPr/>
        </p:nvSpPr>
        <p:spPr>
          <a:xfrm>
            <a:off x="896938" y="4640263"/>
            <a:ext cx="8470900" cy="63341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500"/>
              </a:lnSpc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9639"/>
                </a:solidFill>
              </a:rPr>
              <a:t>Эффективная система аудита</a:t>
            </a:r>
            <a:endParaRPr lang="en-US" sz="1800" b="1" dirty="0">
              <a:solidFill>
                <a:srgbClr val="009639"/>
              </a:solidFill>
            </a:endParaRPr>
          </a:p>
          <a:p>
            <a:pPr fontAlgn="auto">
              <a:lnSpc>
                <a:spcPts val="800"/>
              </a:lnSpc>
              <a:spcAft>
                <a:spcPts val="0"/>
              </a:spcAft>
              <a:buClr>
                <a:srgbClr val="009639"/>
              </a:buClr>
              <a:defRPr/>
            </a:pPr>
            <a:endParaRPr lang="ru-RU" sz="1800" dirty="0"/>
          </a:p>
          <a:p>
            <a:pPr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dirty="0"/>
              <a:t>Аудиторы  компании: </a:t>
            </a:r>
            <a:endParaRPr lang="en-US" dirty="0"/>
          </a:p>
          <a:p>
            <a:pPr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endParaRPr lang="en-US" dirty="0"/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По </a:t>
            </a:r>
            <a:r>
              <a:rPr lang="ru-RU" dirty="0"/>
              <a:t>МСФО – KPMG</a:t>
            </a:r>
          </a:p>
          <a:p>
            <a:pPr marL="285750" indent="-285750" fontAlgn="auto">
              <a:lnSpc>
                <a:spcPts val="8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ru-RU" dirty="0"/>
          </a:p>
          <a:p>
            <a:pPr marL="285750" indent="-285750" fontAlgn="auto">
              <a:lnSpc>
                <a:spcPts val="8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endParaRPr lang="en-US" dirty="0"/>
          </a:p>
          <a:p>
            <a:pPr marL="285750" indent="-285750" fontAlgn="auto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/>
              <a:t>П</a:t>
            </a:r>
            <a:r>
              <a:rPr lang="ru-RU" dirty="0" smtClean="0"/>
              <a:t>о </a:t>
            </a:r>
            <a:r>
              <a:rPr lang="ru-RU" dirty="0"/>
              <a:t>РСБУ – </a:t>
            </a:r>
            <a:r>
              <a:rPr lang="ru-RU" dirty="0" smtClean="0"/>
              <a:t>МАРИЛЛИОН </a:t>
            </a:r>
            <a:r>
              <a:rPr lang="ru-RU" dirty="0"/>
              <a:t>(</a:t>
            </a:r>
            <a:r>
              <a:rPr lang="ru-RU" dirty="0" err="1"/>
              <a:t>Kreston</a:t>
            </a:r>
            <a:r>
              <a:rPr lang="ru-RU" dirty="0"/>
              <a:t> </a:t>
            </a:r>
            <a:r>
              <a:rPr lang="ru-RU" dirty="0" err="1"/>
              <a:t>International</a:t>
            </a:r>
            <a:r>
              <a:rPr lang="ru-RU" dirty="0"/>
              <a:t>) </a:t>
            </a:r>
          </a:p>
        </p:txBody>
      </p:sp>
      <p:pic>
        <p:nvPicPr>
          <p:cNvPr id="30732" name="Picture 3" descr="C:\Users\musag\Desktop\Обновление фото в презу\KPMG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5168900"/>
            <a:ext cx="6477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2" descr="C:\Users\musag\Desktop\Обновление фото в презу\marillion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872" y="5613400"/>
            <a:ext cx="26527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31747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A6C6FE-CE1F-4477-A40E-7AF39EEA1109}" type="slidenum">
              <a:rPr lang="ru-RU" altLang="ru-RU" smtClean="0">
                <a:solidFill>
                  <a:srgbClr val="009639"/>
                </a:solidFill>
              </a:rPr>
              <a:pPr/>
              <a:t>22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30724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ИНФОРМАЦИОННАЯ ОТКРЫТОСТЬ</a:t>
            </a:r>
          </a:p>
        </p:txBody>
      </p:sp>
      <p:sp>
        <p:nvSpPr>
          <p:cNvPr id="31749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chemeClr val="tx2"/>
                </a:solidFill>
              </a:rPr>
              <a:t>ИНФОРМАЦИОННАЯ ПОЛИТИКА. КОРПОРАТИВНЫЕ СМИ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52450" y="1563688"/>
            <a:ext cx="6030913" cy="4464050"/>
          </a:xfrm>
        </p:spPr>
        <p:txBody>
          <a:bodyPr rtlCol="0"/>
          <a:lstStyle/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«</a:t>
            </a:r>
            <a:r>
              <a:rPr lang="ru-RU" b="1" spc="20" dirty="0">
                <a:solidFill>
                  <a:srgbClr val="009639"/>
                </a:solidFill>
              </a:rPr>
              <a:t>Газета РЕСО», </a:t>
            </a:r>
            <a:r>
              <a:rPr lang="ru-RU" b="1" spc="20" dirty="0" smtClean="0">
                <a:solidFill>
                  <a:srgbClr val="009639"/>
                </a:solidFill>
              </a:rPr>
              <a:t>«</a:t>
            </a:r>
            <a:r>
              <a:rPr lang="ru-RU" b="1" spc="20" dirty="0">
                <a:solidFill>
                  <a:srgbClr val="009639"/>
                </a:solidFill>
              </a:rPr>
              <a:t>Университет РЕСО» </a:t>
            </a:r>
            <a:r>
              <a:rPr lang="ru-RU" spc="20" dirty="0"/>
              <a:t/>
            </a:r>
            <a:br>
              <a:rPr lang="ru-RU" spc="20" dirty="0"/>
            </a:br>
            <a:r>
              <a:rPr lang="ru-RU" spc="20" dirty="0" smtClean="0"/>
              <a:t>совокупный годовой </a:t>
            </a:r>
            <a:r>
              <a:rPr lang="ru-RU" spc="20" dirty="0"/>
              <a:t>тираж корпоративных СМИ: </a:t>
            </a:r>
            <a:br>
              <a:rPr lang="ru-RU" spc="20" dirty="0"/>
            </a:br>
            <a:r>
              <a:rPr lang="ru-RU" spc="20" dirty="0" smtClean="0"/>
              <a:t>60 </a:t>
            </a:r>
            <a:r>
              <a:rPr lang="ru-RU" spc="20" dirty="0"/>
              <a:t>000 </a:t>
            </a:r>
            <a:r>
              <a:rPr lang="ru-RU" spc="20" dirty="0" smtClean="0"/>
              <a:t>экземпляров.</a:t>
            </a:r>
            <a:endParaRPr lang="ru-RU" spc="20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spc="20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20" dirty="0" smtClean="0">
                <a:solidFill>
                  <a:srgbClr val="009639"/>
                </a:solidFill>
              </a:rPr>
              <a:t>«</a:t>
            </a:r>
            <a:r>
              <a:rPr lang="ru-RU" b="1" spc="20" dirty="0">
                <a:solidFill>
                  <a:srgbClr val="009639"/>
                </a:solidFill>
              </a:rPr>
              <a:t>Новости Группы РЕСО» </a:t>
            </a:r>
            <a:r>
              <a:rPr lang="ru-RU" spc="20" dirty="0"/>
              <a:t/>
            </a:r>
            <a:br>
              <a:rPr lang="ru-RU" spc="20" dirty="0"/>
            </a:br>
            <a:r>
              <a:rPr lang="ru-RU" spc="20" dirty="0" smtClean="0"/>
              <a:t>Информационный электронный бюллетень </a:t>
            </a:r>
            <a:endParaRPr lang="en-US" spc="20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spc="20" dirty="0" smtClean="0"/>
              <a:t>для сотрудников и агентов.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b="1" spc="20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20" dirty="0" smtClean="0">
                <a:solidFill>
                  <a:srgbClr val="009639"/>
                </a:solidFill>
              </a:rPr>
              <a:t>«Новости месяца»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spc="20" dirty="0" smtClean="0"/>
              <a:t>Информационный дайджест для продавцов.</a:t>
            </a:r>
            <a:endParaRPr lang="ru-RU" spc="20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spc="20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20" dirty="0" smtClean="0">
                <a:solidFill>
                  <a:srgbClr val="009639"/>
                </a:solidFill>
              </a:rPr>
              <a:t>Внутренний </a:t>
            </a:r>
            <a:r>
              <a:rPr lang="ru-RU" b="1" spc="20" dirty="0">
                <a:solidFill>
                  <a:srgbClr val="009639"/>
                </a:solidFill>
              </a:rPr>
              <a:t>корпоративный </a:t>
            </a:r>
            <a:r>
              <a:rPr lang="ru-RU" b="1" spc="20" dirty="0" smtClean="0">
                <a:solidFill>
                  <a:srgbClr val="009639"/>
                </a:solidFill>
              </a:rPr>
              <a:t>портал (</a:t>
            </a:r>
            <a:r>
              <a:rPr lang="ru-RU" b="1" spc="20" dirty="0" err="1">
                <a:solidFill>
                  <a:srgbClr val="009639"/>
                </a:solidFill>
              </a:rPr>
              <a:t>Интранет</a:t>
            </a:r>
            <a:r>
              <a:rPr lang="ru-RU" b="1" spc="20" dirty="0">
                <a:solidFill>
                  <a:srgbClr val="009639"/>
                </a:solidFill>
              </a:rPr>
              <a:t>) </a:t>
            </a:r>
            <a:endParaRPr lang="en-US" b="1" spc="20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spc="20" dirty="0" smtClean="0"/>
              <a:t>доступен всем агентам и сотрудникам компании.</a:t>
            </a:r>
            <a:endParaRPr lang="ru-RU" spc="20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spc="20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-30" dirty="0" smtClean="0">
                <a:solidFill>
                  <a:srgbClr val="009639"/>
                </a:solidFill>
              </a:rPr>
              <a:t>Форум </a:t>
            </a:r>
            <a:r>
              <a:rPr lang="ru-RU" b="1" spc="-30" dirty="0">
                <a:solidFill>
                  <a:srgbClr val="009639"/>
                </a:solidFill>
              </a:rPr>
              <a:t>для прямого общения </a:t>
            </a:r>
            <a:r>
              <a:rPr lang="ru-RU" b="1" spc="-30" dirty="0" smtClean="0">
                <a:solidFill>
                  <a:srgbClr val="009639"/>
                </a:solidFill>
              </a:rPr>
              <a:t>агентов и сотрудников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spc="20" dirty="0" smtClean="0"/>
              <a:t>с руководителями компании</a:t>
            </a:r>
            <a:r>
              <a:rPr lang="ru-RU" dirty="0" smtClean="0"/>
              <a:t>.</a:t>
            </a:r>
            <a:endParaRPr lang="en-US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b="1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Официальные </a:t>
            </a:r>
            <a:r>
              <a:rPr lang="ru-RU" b="1" dirty="0">
                <a:solidFill>
                  <a:srgbClr val="009639"/>
                </a:solidFill>
              </a:rPr>
              <a:t>страницы в социальных сетях</a:t>
            </a:r>
            <a:r>
              <a:rPr lang="ru-RU" b="1" dirty="0" smtClean="0">
                <a:solidFill>
                  <a:srgbClr val="009639"/>
                </a:solidFill>
              </a:rPr>
              <a:t>:  </a:t>
            </a:r>
            <a:endParaRPr lang="en-US" b="1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500"/>
              </a:lnSpc>
              <a:spcAft>
                <a:spcPts val="0"/>
              </a:spcAft>
              <a:defRPr/>
            </a:pPr>
            <a:endParaRPr lang="en-US" b="1" dirty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2500"/>
              </a:lnSpc>
              <a:spcAft>
                <a:spcPts val="0"/>
              </a:spcAft>
              <a:defRPr/>
            </a:pPr>
            <a:r>
              <a:rPr lang="en-US" dirty="0" smtClean="0"/>
              <a:t>     </a:t>
            </a:r>
            <a:r>
              <a:rPr lang="ru-RU" dirty="0" smtClean="0"/>
              <a:t>www.facebook.com/reso.ru</a:t>
            </a:r>
            <a:endParaRPr lang="en-US" dirty="0" smtClean="0"/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en-US" dirty="0" smtClean="0"/>
              <a:t>     </a:t>
            </a:r>
            <a:r>
              <a:rPr lang="ru-RU" dirty="0" smtClean="0"/>
              <a:t>www.vk.ru/reso-garantia</a:t>
            </a:r>
            <a:endParaRPr lang="en-US" dirty="0" smtClean="0"/>
          </a:p>
          <a:p>
            <a:pPr eaLnBrk="1" fontAlgn="auto" hangingPunct="1">
              <a:lnSpc>
                <a:spcPts val="1800"/>
              </a:lnSpc>
              <a:spcAft>
                <a:spcPts val="0"/>
              </a:spcAft>
              <a:defRPr/>
            </a:pPr>
            <a:r>
              <a:rPr lang="en-US" dirty="0" smtClean="0"/>
              <a:t>     @</a:t>
            </a:r>
            <a:r>
              <a:rPr lang="en-US" dirty="0" err="1" smtClean="0"/>
              <a:t>reso.ru_official</a:t>
            </a:r>
            <a:endParaRPr lang="ru-RU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751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09764">
            <a:off x="6515100" y="1647825"/>
            <a:ext cx="1985963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75800">
            <a:off x="6430963" y="1990725"/>
            <a:ext cx="2603500" cy="364331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  <p:pic>
        <p:nvPicPr>
          <p:cNvPr id="31753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07878">
            <a:off x="6902450" y="3032125"/>
            <a:ext cx="1985963" cy="278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Рисунок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149850"/>
            <a:ext cx="195263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Рисунок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5391150"/>
            <a:ext cx="195263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5627688"/>
            <a:ext cx="2159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Рисунок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169623">
            <a:off x="6175375" y="4391025"/>
            <a:ext cx="892175" cy="178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3076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FCC6736-BE73-4A01-8674-5D71FE431EFA}" type="slidenum">
              <a:rPr lang="ru-RU" altLang="ru-RU" smtClean="0">
                <a:solidFill>
                  <a:srgbClr val="009639"/>
                </a:solidFill>
              </a:rPr>
              <a:pPr/>
              <a:t>23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31748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ИНФОРМАЦИОННАЯ ОТКРЫТОСТЬ</a:t>
            </a:r>
          </a:p>
        </p:txBody>
      </p:sp>
      <p:sp>
        <p:nvSpPr>
          <p:cNvPr id="3078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ОФИЦИАЛЬНЫЙ САЙТ </a:t>
            </a:r>
            <a:r>
              <a:rPr lang="en-US" altLang="ru-RU" smtClean="0"/>
              <a:t>WWW.RESO.RU</a:t>
            </a:r>
            <a:endParaRPr lang="ru-RU" altLang="ru-RU" smtClean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41338" y="1711411"/>
            <a:ext cx="4778246" cy="3657917"/>
          </a:xfrm>
        </p:spPr>
        <p:txBody>
          <a:bodyPr rtlCol="0"/>
          <a:lstStyle/>
          <a:p>
            <a:pPr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b="1" dirty="0">
                <a:solidFill>
                  <a:srgbClr val="009639"/>
                </a:solidFill>
              </a:rPr>
              <a:t>Исчерпывающая информация о компании</a:t>
            </a:r>
            <a:r>
              <a:rPr lang="ru-RU" dirty="0"/>
              <a:t>: </a:t>
            </a:r>
            <a:endParaRPr lang="en-US" dirty="0" smtClean="0"/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устав и другие учредительные документы,</a:t>
            </a:r>
            <a:endParaRPr lang="en-US" dirty="0" smtClean="0"/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финансовая информация, </a:t>
            </a:r>
            <a:endParaRPr lang="en-US" dirty="0" smtClean="0"/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сведения о корпоративном </a:t>
            </a:r>
            <a:r>
              <a:rPr lang="ru-RU" dirty="0" smtClean="0"/>
              <a:t>управлении,</a:t>
            </a:r>
            <a:r>
              <a:rPr lang="en-US" dirty="0" smtClean="0"/>
              <a:t> </a:t>
            </a:r>
            <a:endParaRPr lang="en-US" dirty="0" smtClean="0"/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dirty="0" smtClean="0"/>
              <a:t>информация о </a:t>
            </a:r>
            <a:r>
              <a:rPr lang="ru-RU" dirty="0" smtClean="0"/>
              <a:t>страховых </a:t>
            </a:r>
            <a:r>
              <a:rPr lang="ru-RU" dirty="0" smtClean="0"/>
              <a:t>продуктах.</a:t>
            </a:r>
            <a:endParaRPr lang="en-US" dirty="0" smtClean="0"/>
          </a:p>
          <a:p>
            <a:pPr eaLnBrk="1" fontAlgn="auto" hangingPunct="1">
              <a:lnSpc>
                <a:spcPts val="26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b="1" dirty="0" smtClean="0">
                <a:solidFill>
                  <a:srgbClr val="009639"/>
                </a:solidFill>
              </a:rPr>
              <a:t>«</a:t>
            </a:r>
            <a:r>
              <a:rPr lang="ru-RU" b="1" dirty="0">
                <a:solidFill>
                  <a:srgbClr val="009639"/>
                </a:solidFill>
              </a:rPr>
              <a:t>Горячая линия» </a:t>
            </a:r>
            <a:r>
              <a:rPr lang="ru-RU" dirty="0"/>
              <a:t>на сайте </a:t>
            </a:r>
            <a:r>
              <a:rPr lang="ru-RU" dirty="0" smtClean="0"/>
              <a:t>для клиентов</a:t>
            </a:r>
            <a:r>
              <a:rPr lang="en-US" dirty="0" smtClean="0"/>
              <a:t> </a:t>
            </a:r>
            <a:endParaRPr lang="en-US" dirty="0"/>
          </a:p>
          <a:p>
            <a:pPr eaLnBrk="1" fontAlgn="auto" hangingPunct="1">
              <a:lnSpc>
                <a:spcPts val="1400"/>
              </a:lnSpc>
              <a:spcAft>
                <a:spcPts val="0"/>
              </a:spcAft>
              <a:buClr>
                <a:srgbClr val="009639"/>
              </a:buClr>
              <a:defRPr/>
            </a:pPr>
            <a:r>
              <a:rPr lang="ru-RU" dirty="0" smtClean="0"/>
              <a:t>по </a:t>
            </a:r>
            <a:r>
              <a:rPr lang="ru-RU" dirty="0"/>
              <a:t>всем </a:t>
            </a:r>
            <a:r>
              <a:rPr lang="ru-RU" dirty="0" smtClean="0"/>
              <a:t>видам</a:t>
            </a:r>
            <a:r>
              <a:rPr lang="en-US" dirty="0" smtClean="0"/>
              <a:t> </a:t>
            </a:r>
            <a:r>
              <a:rPr lang="ru-RU" dirty="0" smtClean="0"/>
              <a:t>страхования.</a:t>
            </a:r>
            <a:endParaRPr lang="en-US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b="1" dirty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Двенадцать онлайн-калькуляторов  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dirty="0" smtClean="0"/>
              <a:t>для расчета </a:t>
            </a:r>
            <a:r>
              <a:rPr lang="ru-RU" dirty="0" smtClean="0"/>
              <a:t>стоимости </a:t>
            </a:r>
            <a:r>
              <a:rPr lang="ru-RU" dirty="0"/>
              <a:t>полиса</a:t>
            </a:r>
            <a:r>
              <a:rPr lang="ru-RU" dirty="0" smtClean="0"/>
              <a:t>.</a:t>
            </a:r>
            <a:r>
              <a:rPr lang="en-US" dirty="0" smtClean="0"/>
              <a:t> 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b="1" spc="-30" dirty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-30" dirty="0" smtClean="0">
                <a:solidFill>
                  <a:srgbClr val="009639"/>
                </a:solidFill>
              </a:rPr>
              <a:t>Возможность </a:t>
            </a:r>
            <a:r>
              <a:rPr lang="ru-RU" b="1" spc="-30" dirty="0">
                <a:solidFill>
                  <a:srgbClr val="009639"/>
                </a:solidFill>
              </a:rPr>
              <a:t>оформить </a:t>
            </a:r>
            <a:r>
              <a:rPr lang="ru-RU" b="1" spc="-30" dirty="0" smtClean="0">
                <a:solidFill>
                  <a:srgbClr val="009639"/>
                </a:solidFill>
              </a:rPr>
              <a:t>онлайн</a:t>
            </a:r>
            <a:r>
              <a:rPr lang="en-US" b="1" spc="-30" dirty="0" smtClean="0">
                <a:solidFill>
                  <a:srgbClr val="009639"/>
                </a:solidFill>
              </a:rPr>
              <a:t> 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dirty="0" smtClean="0"/>
              <a:t>полисы ОСАГО, полисы </a:t>
            </a:r>
            <a:r>
              <a:rPr lang="ru-RU" dirty="0"/>
              <a:t>для </a:t>
            </a:r>
            <a:r>
              <a:rPr lang="ru-RU" dirty="0" smtClean="0"/>
              <a:t>выезда</a:t>
            </a:r>
            <a:r>
              <a:rPr lang="en-US" dirty="0" smtClean="0"/>
              <a:t> </a:t>
            </a:r>
            <a:r>
              <a:rPr lang="ru-RU" dirty="0" smtClean="0"/>
              <a:t>за рубеж и поездок по России, полисы «Телемедицина РЕСО», подать заявление на выплату по </a:t>
            </a:r>
            <a:r>
              <a:rPr lang="ru-RU" dirty="0" smtClean="0"/>
              <a:t>ОСАГО.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b="1" spc="-30" dirty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-30" dirty="0" smtClean="0">
                <a:solidFill>
                  <a:srgbClr val="009639"/>
                </a:solidFill>
              </a:rPr>
              <a:t>Сервис </a:t>
            </a:r>
            <a:r>
              <a:rPr lang="ru-RU" b="1" dirty="0" smtClean="0">
                <a:solidFill>
                  <a:srgbClr val="009639"/>
                </a:solidFill>
              </a:rPr>
              <a:t>«</a:t>
            </a:r>
            <a:r>
              <a:rPr lang="ru-RU" b="1" spc="-30" dirty="0" smtClean="0">
                <a:solidFill>
                  <a:srgbClr val="009639"/>
                </a:solidFill>
              </a:rPr>
              <a:t>Агент рядом</a:t>
            </a:r>
            <a:r>
              <a:rPr lang="ru-RU" b="1" dirty="0" smtClean="0">
                <a:solidFill>
                  <a:srgbClr val="009639"/>
                </a:solidFill>
              </a:rPr>
              <a:t>» 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dirty="0" smtClean="0"/>
              <a:t>для онлайн-поиска </a:t>
            </a: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dirty="0" smtClean="0"/>
              <a:t>ближайшего агента </a:t>
            </a:r>
            <a:r>
              <a:rPr lang="ru-RU" dirty="0" smtClean="0"/>
              <a:t>компании </a:t>
            </a:r>
            <a:endParaRPr lang="ru-RU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spc="-30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spc="-30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spc="-3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476" y="5087022"/>
            <a:ext cx="714635" cy="7146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5" r="9723"/>
          <a:stretch/>
        </p:blipFill>
        <p:spPr>
          <a:xfrm>
            <a:off x="5436974" y="1711411"/>
            <a:ext cx="3930864" cy="408406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32771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EB0CDAF-F7F8-4A5F-8359-FB00A0B73BDF}" type="slidenum">
              <a:rPr lang="ru-RU" altLang="ru-RU" smtClean="0">
                <a:solidFill>
                  <a:srgbClr val="009639"/>
                </a:solidFill>
              </a:rPr>
              <a:pPr/>
              <a:t>24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32772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СОЦИАЛЬНАЯ ОТВЕТСТВЕННОСТЬ</a:t>
            </a:r>
          </a:p>
        </p:txBody>
      </p:sp>
      <p:sp>
        <p:nvSpPr>
          <p:cNvPr id="32773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СОЦИАЛЬНАЯ ОТВЕТСТВЕННОСТЬ</a:t>
            </a: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9750" y="2286000"/>
            <a:ext cx="5370513" cy="3335338"/>
          </a:xfrm>
        </p:spPr>
        <p:txBody>
          <a:bodyPr rtlCol="0"/>
          <a:lstStyle/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-30" dirty="0" smtClean="0">
                <a:solidFill>
                  <a:srgbClr val="009639"/>
                </a:solidFill>
              </a:rPr>
              <a:t>Партнер Всемирного фонда дикой природы (WWF) </a:t>
            </a:r>
            <a:r>
              <a:rPr lang="ru-RU" dirty="0" smtClean="0"/>
              <a:t>с 2002 года </a:t>
            </a: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spc="-20" dirty="0" smtClean="0">
                <a:solidFill>
                  <a:srgbClr val="009639"/>
                </a:solidFill>
              </a:rPr>
              <a:t>Сотрудничество с </a:t>
            </a:r>
            <a:r>
              <a:rPr lang="ru-RU" b="1" spc="-20" dirty="0" smtClean="0">
                <a:solidFill>
                  <a:srgbClr val="009639"/>
                </a:solidFill>
              </a:rPr>
              <a:t>благотворительными фондами: </a:t>
            </a:r>
            <a:endParaRPr lang="en-US" spc="-20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«Линия жизни» </a:t>
            </a:r>
            <a:r>
              <a:rPr lang="ru-RU" dirty="0" smtClean="0"/>
              <a:t>– спасение тяжелобольных </a:t>
            </a:r>
            <a:r>
              <a:rPr lang="ru-RU" dirty="0" smtClean="0"/>
              <a:t>детей, 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«Детские домики» </a:t>
            </a:r>
            <a:r>
              <a:rPr lang="ru-RU" dirty="0" smtClean="0"/>
              <a:t>– помощь приютам и детским </a:t>
            </a:r>
            <a:r>
              <a:rPr lang="ru-RU" dirty="0" smtClean="0"/>
              <a:t>домам,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«Подсолнух» </a:t>
            </a:r>
            <a:r>
              <a:rPr lang="ru-RU" dirty="0" smtClean="0"/>
              <a:t>– помощь детям с нарушениями </a:t>
            </a:r>
            <a:r>
              <a:rPr lang="ru-RU" dirty="0" smtClean="0"/>
              <a:t>иммунитета,</a:t>
            </a:r>
            <a:endParaRPr lang="en-US" dirty="0" smtClean="0"/>
          </a:p>
          <a:p>
            <a:pPr marL="285750" indent="-285750" eaLnBrk="1" fontAlgn="auto" hangingPunct="1">
              <a:lnSpc>
                <a:spcPts val="15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b="1" dirty="0" smtClean="0"/>
              <a:t>«Найди семью» </a:t>
            </a:r>
            <a:r>
              <a:rPr lang="ru-RU" dirty="0" smtClean="0"/>
              <a:t>– содействие семейному </a:t>
            </a:r>
            <a:r>
              <a:rPr lang="ru-RU" dirty="0" smtClean="0"/>
              <a:t>устройству. </a:t>
            </a:r>
            <a:endParaRPr lang="ru-RU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Корпоративные Дни </a:t>
            </a:r>
            <a:r>
              <a:rPr lang="ru-RU" b="1" dirty="0" smtClean="0">
                <a:solidFill>
                  <a:srgbClr val="009639"/>
                </a:solidFill>
              </a:rPr>
              <a:t>донора. </a:t>
            </a:r>
            <a:endParaRPr lang="ru-RU" b="1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en-US" b="1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b="1" dirty="0" smtClean="0">
              <a:solidFill>
                <a:srgbClr val="009639"/>
              </a:solidFill>
            </a:endParaRPr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639"/>
                </a:solidFill>
              </a:rPr>
              <a:t>Благотворительный фонд Сергея Саркисова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2006 года привлек </a:t>
            </a:r>
            <a:r>
              <a:rPr lang="ru-RU" b="1" dirty="0" smtClean="0"/>
              <a:t>48,99 </a:t>
            </a:r>
            <a:r>
              <a:rPr lang="ru-RU" b="1" dirty="0" err="1" smtClean="0"/>
              <a:t>млн</a:t>
            </a:r>
            <a:r>
              <a:rPr lang="ru-RU" b="1" dirty="0" smtClean="0"/>
              <a:t> рублей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За время существования фонда на лечение тяжелобольных детей и молодых людей потрачено </a:t>
            </a:r>
            <a:r>
              <a:rPr lang="ru-RU" b="1" dirty="0" smtClean="0"/>
              <a:t>46,13 млн рублей</a:t>
            </a:r>
            <a:r>
              <a:rPr lang="ru-RU" dirty="0" smtClean="0"/>
              <a:t>. </a:t>
            </a:r>
            <a:endParaRPr lang="ru-RU" dirty="0"/>
          </a:p>
          <a:p>
            <a:pPr eaLnBrk="1" fontAlgn="auto" hangingPunct="1">
              <a:lnSpc>
                <a:spcPts val="1500"/>
              </a:lnSpc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2775" name="Picture 2" descr="C:\Users\musag\Desktop\Обновление фото в презу\bla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120775"/>
            <a:ext cx="3627437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 descr="C:\Users\musag\Desktop\Обновление фото в презу\dono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2827338"/>
            <a:ext cx="2392363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 descr="C:\Users\musag\Desktop\Обновление фото в презу\blago-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4278313"/>
            <a:ext cx="18002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6" descr="rebenok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225" y="4564063"/>
            <a:ext cx="1216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41"/>
          <p:cNvSpPr/>
          <p:nvPr/>
        </p:nvSpPr>
        <p:spPr>
          <a:xfrm>
            <a:off x="3357563" y="4741863"/>
            <a:ext cx="6008687" cy="1422400"/>
          </a:xfrm>
          <a:prstGeom prst="roundRect">
            <a:avLst>
              <a:gd name="adj" fmla="val 620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33796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184CBA4-860F-4465-B278-BBF1D3C737C4}" type="slidenum">
              <a:rPr lang="ru-RU" altLang="ru-RU" smtClean="0">
                <a:solidFill>
                  <a:srgbClr val="009639"/>
                </a:solidFill>
              </a:rPr>
              <a:pPr/>
              <a:t>25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33797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ГРУППА РЕСО</a:t>
            </a:r>
          </a:p>
        </p:txBody>
      </p:sp>
      <p:sp>
        <p:nvSpPr>
          <p:cNvPr id="33798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СТРУКТУРА ГРУППЫ КОМПАНИЙ</a:t>
            </a: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3530600" y="4864100"/>
            <a:ext cx="5559425" cy="995363"/>
          </a:xfrm>
          <a:prstGeom prst="rect">
            <a:avLst/>
          </a:prstGeom>
          <a:noFill/>
          <a:ln>
            <a:noFill/>
          </a:ln>
          <a:extLst/>
        </p:spPr>
        <p:txBody>
          <a:bodyPr lIns="99569" tIns="49785" rIns="99569" bIns="49785">
            <a:spAutoFit/>
          </a:bodyPr>
          <a:lstStyle/>
          <a:p>
            <a:pPr defTabSz="995363" eaLnBrk="1" fontAlgn="auto" hangingPunct="1">
              <a:lnSpc>
                <a:spcPts val="168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chemeClr val="bg1"/>
                </a:solidFill>
                <a:latin typeface="+mj-lt"/>
              </a:rPr>
              <a:t>Группа РЕСО</a:t>
            </a:r>
            <a:r>
              <a:rPr lang="en-US" altLang="ru-RU" sz="1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была создана в 2004 году.</a:t>
            </a:r>
            <a:endParaRPr lang="en-US" altLang="ru-RU" sz="1400" dirty="0">
              <a:solidFill>
                <a:schemeClr val="bg1"/>
              </a:solidFill>
              <a:latin typeface="+mj-lt"/>
            </a:endParaRPr>
          </a:p>
          <a:p>
            <a:pPr defTabSz="995363" eaLnBrk="1" fontAlgn="auto" hangingPunct="1">
              <a:lnSpc>
                <a:spcPts val="12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 </a:t>
            </a:r>
            <a:endParaRPr lang="en-US" altLang="ru-RU" sz="1400" dirty="0">
              <a:solidFill>
                <a:schemeClr val="bg1"/>
              </a:solidFill>
              <a:latin typeface="+mj-lt"/>
            </a:endParaRPr>
          </a:p>
          <a:p>
            <a:pPr defTabSz="995363" eaLnBrk="1" fontAlgn="auto" hangingPunct="1">
              <a:lnSpc>
                <a:spcPts val="168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Объединяет компании, работающие</a:t>
            </a:r>
            <a:r>
              <a:rPr lang="en-US" alt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в страховом, банковском </a:t>
            </a:r>
          </a:p>
          <a:p>
            <a:pPr defTabSz="995363" eaLnBrk="1" fontAlgn="auto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и лизинговом бизнесе</a:t>
            </a:r>
            <a:r>
              <a:rPr lang="en-US" altLang="ru-RU" sz="1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+mj-lt"/>
              </a:rPr>
              <a:t>в России и сопредельных государствах. 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8685213" y="1717675"/>
            <a:ext cx="0" cy="1539875"/>
          </a:xfrm>
          <a:prstGeom prst="line">
            <a:avLst/>
          </a:prstGeom>
          <a:ln w="12700">
            <a:solidFill>
              <a:srgbClr val="0096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6973888" y="1871663"/>
            <a:ext cx="0" cy="1863725"/>
          </a:xfrm>
          <a:prstGeom prst="line">
            <a:avLst/>
          </a:prstGeom>
          <a:ln w="12700">
            <a:solidFill>
              <a:srgbClr val="0096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37" idx="2"/>
          </p:cNvCxnSpPr>
          <p:nvPr/>
        </p:nvCxnSpPr>
        <p:spPr>
          <a:xfrm>
            <a:off x="4589463" y="1841500"/>
            <a:ext cx="3175" cy="2174875"/>
          </a:xfrm>
          <a:prstGeom prst="line">
            <a:avLst/>
          </a:prstGeom>
          <a:ln w="12700">
            <a:solidFill>
              <a:srgbClr val="00963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58963" y="1762125"/>
            <a:ext cx="0" cy="4154488"/>
          </a:xfrm>
          <a:prstGeom prst="line">
            <a:avLst/>
          </a:prstGeom>
          <a:ln w="12700"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/>
          <p:cNvSpPr/>
          <p:nvPr/>
        </p:nvSpPr>
        <p:spPr>
          <a:xfrm>
            <a:off x="3343275" y="2146300"/>
            <a:ext cx="2493963" cy="544513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Лизинговые компании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1338" y="2146300"/>
            <a:ext cx="2633662" cy="544513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Страховые компании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093075" y="2146300"/>
            <a:ext cx="1273175" cy="544513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Банк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986463" y="2146300"/>
            <a:ext cx="1974850" cy="544513"/>
          </a:xfrm>
          <a:prstGeom prst="round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Страхование в СНГ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1338" y="2843213"/>
            <a:ext cx="2633662" cy="53022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</a:rPr>
              <a:t>САО «РЕСО-Гарантия» </a:t>
            </a:r>
            <a:r>
              <a:rPr lang="ru-RU" sz="1100" dirty="0">
                <a:solidFill>
                  <a:schemeClr val="tx1"/>
                </a:solidFill>
              </a:rPr>
              <a:t>Универсальная страховая компания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46100" y="3530600"/>
            <a:ext cx="2625725" cy="4857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</a:rPr>
              <a:t>ООО ОСЖ «</a:t>
            </a:r>
            <a:r>
              <a:rPr lang="ru-RU" sz="1100" b="1">
                <a:solidFill>
                  <a:schemeClr val="tx2"/>
                </a:solidFill>
              </a:rPr>
              <a:t>РЕСО-Гарантия»  </a:t>
            </a:r>
            <a:r>
              <a:rPr lang="ru-RU" sz="1100">
                <a:solidFill>
                  <a:schemeClr val="tx1"/>
                </a:solidFill>
              </a:rPr>
              <a:t>Компания </a:t>
            </a:r>
            <a:r>
              <a:rPr lang="ru-RU" sz="1100" dirty="0">
                <a:solidFill>
                  <a:schemeClr val="tx1"/>
                </a:solidFill>
              </a:rPr>
              <a:t>страхования жизни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41338" y="4156075"/>
            <a:ext cx="2633662" cy="477838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</a:rPr>
              <a:t>ООО СПК «</a:t>
            </a:r>
            <a:r>
              <a:rPr lang="ru-RU" sz="1100" b="1" dirty="0" err="1">
                <a:solidFill>
                  <a:schemeClr val="tx2"/>
                </a:solidFill>
              </a:rPr>
              <a:t>Юнити</a:t>
            </a:r>
            <a:r>
              <a:rPr lang="ru-RU" sz="1100" b="1" dirty="0">
                <a:solidFill>
                  <a:schemeClr val="tx2"/>
                </a:solidFill>
              </a:rPr>
              <a:t> Ре» </a:t>
            </a:r>
            <a:r>
              <a:rPr lang="ru-RU" sz="1100" dirty="0">
                <a:solidFill>
                  <a:schemeClr val="tx1"/>
                </a:solidFill>
              </a:rPr>
              <a:t>Перестраховочная компания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546100" y="4741863"/>
            <a:ext cx="2625725" cy="83978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</a:rPr>
              <a:t>ООО «СМК РЕСО-Мед»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</a:rPr>
              <a:t>ООО «МСК «</a:t>
            </a:r>
            <a:r>
              <a:rPr lang="ru-RU" sz="1100" b="1" dirty="0" err="1">
                <a:solidFill>
                  <a:schemeClr val="tx2"/>
                </a:solidFill>
              </a:rPr>
              <a:t>Медстрах</a:t>
            </a:r>
            <a:r>
              <a:rPr lang="ru-RU" sz="1100" b="1" dirty="0">
                <a:solidFill>
                  <a:schemeClr val="tx2"/>
                </a:solidFill>
              </a:rPr>
              <a:t>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Обязательное медицинское страхование</a:t>
            </a: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541338" y="1412875"/>
            <a:ext cx="8824912" cy="544513"/>
          </a:xfrm>
          <a:prstGeom prst="round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bg1"/>
                </a:solidFill>
              </a:rPr>
              <a:t>Группа РЕСО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541338" y="5681663"/>
            <a:ext cx="2633662" cy="477837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2"/>
                </a:solidFill>
              </a:rPr>
              <a:t>АО «</a:t>
            </a:r>
            <a:r>
              <a:rPr lang="ru-RU" sz="1100" b="1" dirty="0" err="1">
                <a:solidFill>
                  <a:schemeClr val="tx2"/>
                </a:solidFill>
              </a:rPr>
              <a:t>Юнити</a:t>
            </a:r>
            <a:r>
              <a:rPr lang="ru-RU" sz="1100" b="1" dirty="0">
                <a:solidFill>
                  <a:schemeClr val="tx2"/>
                </a:solidFill>
              </a:rPr>
              <a:t> страхование»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Страховая компания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343275" y="2843213"/>
            <a:ext cx="2493963" cy="53022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9639"/>
                </a:solidFill>
              </a:rPr>
              <a:t>ООО «РЕСО-Лизинг»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Лизинг легкового автотранспорта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348038" y="3530600"/>
            <a:ext cx="2489200" cy="4857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9639"/>
                </a:solidFill>
              </a:rPr>
              <a:t>СООО «РЕСО-</a:t>
            </a:r>
            <a:r>
              <a:rPr lang="ru-RU" sz="1100" b="1" dirty="0" err="1">
                <a:solidFill>
                  <a:srgbClr val="009639"/>
                </a:solidFill>
              </a:rPr>
              <a:t>БелЛизинг</a:t>
            </a:r>
            <a:r>
              <a:rPr lang="ru-RU" sz="1100" b="1" dirty="0">
                <a:solidFill>
                  <a:srgbClr val="009639"/>
                </a:solidFill>
              </a:rPr>
              <a:t>» </a:t>
            </a:r>
            <a:r>
              <a:rPr lang="ru-RU" sz="1100" b="1" dirty="0">
                <a:solidFill>
                  <a:schemeClr val="tx2"/>
                </a:solidFill>
              </a:rPr>
              <a:t/>
            </a:r>
            <a:br>
              <a:rPr lang="ru-RU" sz="1100" b="1" dirty="0">
                <a:solidFill>
                  <a:schemeClr val="tx2"/>
                </a:solidFill>
              </a:rPr>
            </a:br>
            <a:r>
              <a:rPr lang="ru-RU" sz="1100" dirty="0">
                <a:solidFill>
                  <a:schemeClr val="tx1"/>
                </a:solidFill>
              </a:rPr>
              <a:t>Лизинг легкового</a:t>
            </a:r>
            <a:r>
              <a:rPr lang="en-US" sz="1100" dirty="0">
                <a:solidFill>
                  <a:schemeClr val="tx1"/>
                </a:solidFill>
              </a:rPr>
              <a:t> </a:t>
            </a:r>
            <a:r>
              <a:rPr lang="ru-RU" sz="1100" dirty="0">
                <a:solidFill>
                  <a:schemeClr val="tx1"/>
                </a:solidFill>
              </a:rPr>
              <a:t>автотранспорта</a:t>
            </a: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5965825" y="2843213"/>
            <a:ext cx="2016125" cy="53022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9639"/>
                </a:solidFill>
              </a:rPr>
              <a:t>ЗАО «СК </a:t>
            </a:r>
            <a:r>
              <a:rPr lang="ru-RU" sz="1100" b="1" dirty="0" err="1">
                <a:solidFill>
                  <a:srgbClr val="009639"/>
                </a:solidFill>
              </a:rPr>
              <a:t>Белросстрах</a:t>
            </a:r>
            <a:r>
              <a:rPr lang="ru-RU" sz="1100" b="1" dirty="0">
                <a:solidFill>
                  <a:srgbClr val="009639"/>
                </a:solidFill>
              </a:rPr>
              <a:t>» </a:t>
            </a:r>
            <a:r>
              <a:rPr lang="ru-RU" sz="1100" dirty="0">
                <a:solidFill>
                  <a:schemeClr val="tx1"/>
                </a:solidFill>
              </a:rPr>
              <a:t>Беларусь 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8093075" y="2843213"/>
            <a:ext cx="1273175" cy="53022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9639"/>
                </a:solidFill>
              </a:rPr>
              <a:t>Банк «РЕСО Кредит» (АО) 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965825" y="3530600"/>
            <a:ext cx="2016125" cy="485775"/>
          </a:xfrm>
          <a:prstGeom prst="roundRect">
            <a:avLst/>
          </a:prstGeom>
          <a:solidFill>
            <a:schemeClr val="bg1"/>
          </a:solidFill>
          <a:ln w="9525">
            <a:solidFill>
              <a:srgbClr val="0096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09639"/>
                </a:solidFill>
              </a:rPr>
              <a:t>СЗАО «</a:t>
            </a:r>
            <a:r>
              <a:rPr lang="ru-RU" sz="1100" b="1">
                <a:solidFill>
                  <a:srgbClr val="009639"/>
                </a:solidFill>
              </a:rPr>
              <a:t>РЕСО»  </a:t>
            </a:r>
            <a:endParaRPr lang="ru-RU" sz="1100" b="1" dirty="0">
              <a:solidFill>
                <a:srgbClr val="009639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schemeClr val="tx1"/>
                </a:solidFill>
              </a:rPr>
              <a:t>Армения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Дата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5363" name="Номер слайда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AB641E5-712F-4EE7-B68E-82FD9448C6E7}" type="slidenum">
              <a:rPr lang="ru-RU" altLang="ru-RU" smtClean="0">
                <a:solidFill>
                  <a:srgbClr val="009639"/>
                </a:solidFill>
              </a:rPr>
              <a:pPr/>
              <a:t>3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2292" name="Нижний колонтитул 1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РУКОВОДСТВО КОМПАНИИ</a:t>
            </a:r>
          </a:p>
        </p:txBody>
      </p:sp>
      <p:sp>
        <p:nvSpPr>
          <p:cNvPr id="15365" name="Заголовок 5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РУКОВОДСТВО КОМПАНИИ</a:t>
            </a:r>
          </a:p>
        </p:txBody>
      </p:sp>
      <p:pic>
        <p:nvPicPr>
          <p:cNvPr id="15366" name="Рисунок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7100" y="156051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4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2850" y="156051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Объект 6"/>
          <p:cNvSpPr>
            <a:spLocks noGrp="1"/>
          </p:cNvSpPr>
          <p:nvPr>
            <p:ph idx="1"/>
          </p:nvPr>
        </p:nvSpPr>
        <p:spPr>
          <a:xfrm>
            <a:off x="541338" y="4165600"/>
            <a:ext cx="4330700" cy="1530350"/>
          </a:xfrm>
        </p:spPr>
        <p:txBody>
          <a:bodyPr rtlCol="0"/>
          <a:lstStyle/>
          <a:p>
            <a:pPr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r>
              <a:rPr lang="ru-RU" altLang="ru-RU" b="1" dirty="0">
                <a:solidFill>
                  <a:srgbClr val="009639"/>
                </a:solidFill>
              </a:rPr>
              <a:t>Основные бенефициары:</a:t>
            </a:r>
            <a:r>
              <a:rPr lang="ru-RU" altLang="ru-RU" dirty="0"/>
              <a:t/>
            </a:r>
            <a:br>
              <a:rPr lang="ru-RU" altLang="ru-RU" dirty="0"/>
            </a:br>
            <a:endParaRPr lang="ru-RU" altLang="ru-RU" dirty="0"/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altLang="ru-RU" dirty="0"/>
              <a:t>Саркисов С.Э</a:t>
            </a:r>
            <a:r>
              <a:rPr lang="ru-RU" altLang="ru-RU" dirty="0" smtClean="0"/>
              <a:t>.</a:t>
            </a:r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altLang="ru-RU" dirty="0" smtClean="0"/>
              <a:t>Саркисов </a:t>
            </a:r>
            <a:r>
              <a:rPr lang="ru-RU" altLang="ru-RU" dirty="0"/>
              <a:t>Н.Э</a:t>
            </a:r>
            <a:r>
              <a:rPr lang="ru-RU" altLang="ru-RU" dirty="0" smtClean="0"/>
              <a:t>.</a:t>
            </a:r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altLang="ru-RU" dirty="0" smtClean="0"/>
              <a:t>Савельев </a:t>
            </a:r>
            <a:r>
              <a:rPr lang="ru-RU" altLang="ru-RU" dirty="0"/>
              <a:t>А.Н</a:t>
            </a:r>
            <a:r>
              <a:rPr lang="ru-RU" altLang="ru-RU" dirty="0" smtClean="0"/>
              <a:t>.</a:t>
            </a:r>
          </a:p>
          <a:p>
            <a:pPr marL="285750" indent="-285750" eaLnBrk="1" fontAlgn="auto" hangingPunct="1">
              <a:lnSpc>
                <a:spcPts val="2100"/>
              </a:lnSpc>
              <a:spcAft>
                <a:spcPts val="0"/>
              </a:spcAft>
              <a:buClr>
                <a:srgbClr val="009639"/>
              </a:buClr>
              <a:buFont typeface="Arial" pitchFamily="34" charset="0"/>
              <a:buChar char="•"/>
              <a:defRPr/>
            </a:pPr>
            <a:r>
              <a:rPr lang="ru-RU" altLang="ru-RU" dirty="0" smtClean="0"/>
              <a:t>Международная</a:t>
            </a:r>
            <a:r>
              <a:rPr lang="en-US" altLang="ru-RU" dirty="0" smtClean="0"/>
              <a:t> </a:t>
            </a:r>
            <a:r>
              <a:rPr lang="ru-RU" altLang="ru-RU" dirty="0"/>
              <a:t>страховая группа </a:t>
            </a:r>
            <a:r>
              <a:rPr lang="ru-RU" altLang="ru-RU" dirty="0" smtClean="0"/>
              <a:t>АХА</a:t>
            </a:r>
            <a:r>
              <a:rPr lang="ru-RU" altLang="ru-RU" dirty="0"/>
              <a:t>.</a:t>
            </a:r>
            <a:endParaRPr lang="ru-RU" altLang="ru-RU" dirty="0"/>
          </a:p>
          <a:p>
            <a:pPr eaLnBrk="1" fontAlgn="auto" hangingPunct="1">
              <a:lnSpc>
                <a:spcPts val="1600"/>
              </a:lnSpc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69" name="TextBox 15"/>
          <p:cNvSpPr txBox="1">
            <a:spLocks noChangeArrowheads="1"/>
          </p:cNvSpPr>
          <p:nvPr/>
        </p:nvSpPr>
        <p:spPr bwMode="auto">
          <a:xfrm>
            <a:off x="5021263" y="3262313"/>
            <a:ext cx="1727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9639"/>
                </a:solidFill>
                <a:cs typeface="Arial" charset="0"/>
              </a:rPr>
              <a:t>Сергей Саркисов</a:t>
            </a:r>
            <a:endParaRPr lang="ru-RU" altLang="ru-RU" sz="1400">
              <a:solidFill>
                <a:srgbClr val="009639"/>
              </a:solidFill>
              <a:cs typeface="Arial" charset="0"/>
            </a:endParaRPr>
          </a:p>
        </p:txBody>
      </p:sp>
      <p:sp>
        <p:nvSpPr>
          <p:cNvPr id="15370" name="TextBox 16"/>
          <p:cNvSpPr txBox="1">
            <a:spLocks noChangeArrowheads="1"/>
          </p:cNvSpPr>
          <p:nvPr/>
        </p:nvSpPr>
        <p:spPr bwMode="auto">
          <a:xfrm>
            <a:off x="7275513" y="3262313"/>
            <a:ext cx="16573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b="1">
                <a:solidFill>
                  <a:srgbClr val="009639"/>
                </a:solidFill>
                <a:cs typeface="Arial" charset="0"/>
              </a:rPr>
              <a:t>Николай Саркисов</a:t>
            </a:r>
            <a:endParaRPr lang="ru-RU" altLang="ru-RU" sz="1400">
              <a:solidFill>
                <a:srgbClr val="009639"/>
              </a:solidFill>
              <a:cs typeface="Arial" charset="0"/>
            </a:endParaRP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534988" y="1562100"/>
            <a:ext cx="3365500" cy="1255713"/>
          </a:xfrm>
          <a:prstGeom prst="roundRect">
            <a:avLst>
              <a:gd name="adj" fmla="val 119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372" name="Объект 6"/>
          <p:cNvSpPr txBox="1">
            <a:spLocks/>
          </p:cNvSpPr>
          <p:nvPr/>
        </p:nvSpPr>
        <p:spPr bwMode="auto">
          <a:xfrm>
            <a:off x="739775" y="1855788"/>
            <a:ext cx="301148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75"/>
              </a:lnSpc>
              <a:buClr>
                <a:srgbClr val="009639"/>
              </a:buClr>
            </a:pPr>
            <a:r>
              <a:rPr lang="ru-RU" altLang="ru-RU" sz="1400">
                <a:solidFill>
                  <a:schemeClr val="bg1"/>
                </a:solidFill>
              </a:rPr>
              <a:t>Страховое акционерное общество «РЕСО-Гарантия» </a:t>
            </a:r>
          </a:p>
          <a:p>
            <a:pPr eaLnBrk="1" hangingPunct="1">
              <a:lnSpc>
                <a:spcPts val="1675"/>
              </a:lnSpc>
              <a:buClr>
                <a:srgbClr val="009639"/>
              </a:buClr>
            </a:pPr>
            <a:r>
              <a:rPr lang="ru-RU" altLang="ru-RU" sz="1400">
                <a:solidFill>
                  <a:schemeClr val="bg1"/>
                </a:solidFill>
              </a:rPr>
              <a:t>основано 18 ноября 1991 года</a:t>
            </a:r>
          </a:p>
        </p:txBody>
      </p:sp>
      <p:pic>
        <p:nvPicPr>
          <p:cNvPr id="15373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5988" y="3669506"/>
            <a:ext cx="1654175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21263" y="3668713"/>
            <a:ext cx="16557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5" name="TextBox 17"/>
          <p:cNvSpPr txBox="1">
            <a:spLocks noChangeArrowheads="1"/>
          </p:cNvSpPr>
          <p:nvPr/>
        </p:nvSpPr>
        <p:spPr bwMode="auto">
          <a:xfrm>
            <a:off x="5018088" y="5445125"/>
            <a:ext cx="1865312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altLang="ru-RU" sz="1400" b="1">
                <a:solidFill>
                  <a:srgbClr val="009639"/>
                </a:solidFill>
                <a:cs typeface="Arial" charset="0"/>
              </a:rPr>
              <a:t>Дмитрий Раковщик</a:t>
            </a:r>
            <a:r>
              <a:rPr lang="ru-RU" altLang="ru-RU" sz="1400">
                <a:cs typeface="Arial" charset="0"/>
              </a:rPr>
              <a:t/>
            </a:r>
            <a:br>
              <a:rPr lang="ru-RU" altLang="ru-RU" sz="1400">
                <a:cs typeface="Arial" charset="0"/>
              </a:rPr>
            </a:br>
            <a:r>
              <a:rPr lang="ru-RU" altLang="ru-RU" sz="900">
                <a:cs typeface="Arial" charset="0"/>
              </a:rPr>
              <a:t>Генеральный директор</a:t>
            </a:r>
          </a:p>
        </p:txBody>
      </p:sp>
      <p:sp>
        <p:nvSpPr>
          <p:cNvPr id="15376" name="TextBox 18"/>
          <p:cNvSpPr txBox="1">
            <a:spLocks noChangeArrowheads="1"/>
          </p:cNvSpPr>
          <p:nvPr/>
        </p:nvSpPr>
        <p:spPr bwMode="auto">
          <a:xfrm>
            <a:off x="7280275" y="5445125"/>
            <a:ext cx="1641475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9953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53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53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53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53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53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200"/>
              </a:lnSpc>
            </a:pPr>
            <a:r>
              <a:rPr lang="ru-RU" altLang="ru-RU" sz="1400" b="1">
                <a:solidFill>
                  <a:srgbClr val="009639"/>
                </a:solidFill>
                <a:cs typeface="Arial" charset="0"/>
              </a:rPr>
              <a:t>Игорь Черкашин</a:t>
            </a:r>
            <a:r>
              <a:rPr lang="ru-RU" altLang="ru-RU" sz="1400">
                <a:cs typeface="Arial" charset="0"/>
              </a:rPr>
              <a:t/>
            </a:r>
            <a:br>
              <a:rPr lang="ru-RU" altLang="ru-RU" sz="1400">
                <a:cs typeface="Arial" charset="0"/>
              </a:rPr>
            </a:br>
            <a:r>
              <a:rPr lang="ru-RU" altLang="ru-RU" sz="900">
                <a:cs typeface="Arial" charset="0"/>
              </a:rPr>
              <a:t>Первый заместитель </a:t>
            </a:r>
          </a:p>
          <a:p>
            <a:pPr eaLnBrk="1" hangingPunct="1">
              <a:lnSpc>
                <a:spcPts val="1200"/>
              </a:lnSpc>
            </a:pPr>
            <a:r>
              <a:rPr lang="ru-RU" altLang="ru-RU" sz="900">
                <a:cs typeface="Arial" charset="0"/>
              </a:rPr>
              <a:t>Генерального директора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34988" y="3054350"/>
            <a:ext cx="3365500" cy="692150"/>
          </a:xfrm>
          <a:prstGeom prst="roundRect">
            <a:avLst>
              <a:gd name="adj" fmla="val 1199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78" name="Объект 6"/>
          <p:cNvSpPr txBox="1">
            <a:spLocks/>
          </p:cNvSpPr>
          <p:nvPr/>
        </p:nvSpPr>
        <p:spPr bwMode="auto">
          <a:xfrm>
            <a:off x="746125" y="3182938"/>
            <a:ext cx="2640013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75"/>
              </a:lnSpc>
              <a:buClr>
                <a:srgbClr val="009639"/>
              </a:buClr>
            </a:pPr>
            <a:r>
              <a:rPr lang="ru-RU" altLang="ru-RU" sz="1400">
                <a:solidFill>
                  <a:schemeClr val="bg1"/>
                </a:solidFill>
              </a:rPr>
              <a:t>Уставный капитал компании –</a:t>
            </a:r>
            <a:br>
              <a:rPr lang="ru-RU" altLang="ru-RU" sz="1400">
                <a:solidFill>
                  <a:schemeClr val="bg1"/>
                </a:solidFill>
              </a:rPr>
            </a:br>
            <a:r>
              <a:rPr lang="ru-RU" altLang="ru-RU" sz="1400" b="1">
                <a:solidFill>
                  <a:schemeClr val="bg1"/>
                </a:solidFill>
              </a:rPr>
              <a:t>10,85 млрд рублей</a:t>
            </a:r>
          </a:p>
          <a:p>
            <a:pPr eaLnBrk="1" hangingPunct="1">
              <a:lnSpc>
                <a:spcPts val="1675"/>
              </a:lnSpc>
              <a:buClr>
                <a:srgbClr val="009639"/>
              </a:buClr>
            </a:pPr>
            <a:endParaRPr lang="ru-RU" alt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541338" y="4968875"/>
            <a:ext cx="3616325" cy="708025"/>
          </a:xfrm>
          <a:prstGeom prst="roundRect">
            <a:avLst>
              <a:gd name="adj" fmla="val 14079"/>
            </a:avLst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41338" y="3509963"/>
            <a:ext cx="3616325" cy="1108075"/>
          </a:xfrm>
          <a:prstGeom prst="roundRect">
            <a:avLst>
              <a:gd name="adj" fmla="val 14079"/>
            </a:avLst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5463" y="2474913"/>
            <a:ext cx="3632200" cy="687387"/>
          </a:xfrm>
          <a:prstGeom prst="roundRect">
            <a:avLst>
              <a:gd name="adj" fmla="val 14079"/>
            </a:avLst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6390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011421-4E51-4571-9BE0-AF7403314672}" type="slidenum">
              <a:rPr lang="ru-RU" altLang="ru-RU" smtClean="0">
                <a:solidFill>
                  <a:srgbClr val="009639"/>
                </a:solidFill>
              </a:rPr>
              <a:pPr/>
              <a:t>4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3319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  <p:sp>
        <p:nvSpPr>
          <p:cNvPr id="16392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ФЕДЕРАЛЬНАЯ КОМПАНИЯ</a:t>
            </a:r>
          </a:p>
        </p:txBody>
      </p:sp>
      <p:pic>
        <p:nvPicPr>
          <p:cNvPr id="16393" name="Picture 8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963" y="2713038"/>
            <a:ext cx="4789487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Объект 2"/>
          <p:cNvSpPr>
            <a:spLocks noGrp="1"/>
          </p:cNvSpPr>
          <p:nvPr>
            <p:ph idx="1"/>
          </p:nvPr>
        </p:nvSpPr>
        <p:spPr>
          <a:xfrm>
            <a:off x="539750" y="1570038"/>
            <a:ext cx="8828088" cy="952500"/>
          </a:xfrm>
        </p:spPr>
        <p:txBody>
          <a:bodyPr/>
          <a:lstStyle/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b="1" smtClean="0">
                <a:solidFill>
                  <a:srgbClr val="009639"/>
                </a:solidFill>
              </a:rPr>
              <a:t>РЕСО-Гарантия</a:t>
            </a:r>
            <a:r>
              <a:rPr lang="ru-RU" altLang="ru-RU" smtClean="0"/>
              <a:t> представлена во всех субъектах Российской Федерации – как в городах-миллионниках,  так и в небольших населенных пунктах.</a:t>
            </a:r>
            <a:r>
              <a:rPr lang="en-US" altLang="ru-RU" smtClean="0"/>
              <a:t> </a:t>
            </a:r>
            <a:r>
              <a:rPr lang="ru-RU" altLang="ru-RU" b="1" smtClean="0">
                <a:solidFill>
                  <a:srgbClr val="009639"/>
                </a:solidFill>
              </a:rPr>
              <a:t>29% </a:t>
            </a:r>
            <a:r>
              <a:rPr lang="ru-RU" altLang="ru-RU" smtClean="0"/>
              <a:t>сборов премий компании дают регионы.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6395" name="Объект 2"/>
          <p:cNvSpPr txBox="1">
            <a:spLocks/>
          </p:cNvSpPr>
          <p:nvPr/>
        </p:nvSpPr>
        <p:spPr bwMode="auto">
          <a:xfrm>
            <a:off x="665163" y="2563813"/>
            <a:ext cx="33734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75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1400</a:t>
            </a:r>
            <a:r>
              <a:rPr lang="en-US" altLang="ru-RU" sz="1400" b="1">
                <a:solidFill>
                  <a:schemeClr val="bg1"/>
                </a:solidFill>
              </a:rPr>
              <a:t> </a:t>
            </a:r>
            <a:r>
              <a:rPr lang="ru-RU" altLang="ru-RU" sz="1400">
                <a:solidFill>
                  <a:schemeClr val="bg1"/>
                </a:solidFill>
              </a:rPr>
              <a:t>офисов продаж и центров обслуживания клиентов по всей стране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9750" y="6140450"/>
            <a:ext cx="5619750" cy="231775"/>
          </a:xfrm>
          <a:prstGeom prst="rect">
            <a:avLst/>
          </a:prstGeom>
        </p:spPr>
        <p:txBody>
          <a:bodyPr lIns="0" spcCol="180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анные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за 2020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год.</a:t>
            </a:r>
            <a:endParaRPr lang="ru-RU" sz="9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39750" y="6096000"/>
            <a:ext cx="2243138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Объект 2"/>
          <p:cNvSpPr txBox="1">
            <a:spLocks/>
          </p:cNvSpPr>
          <p:nvPr/>
        </p:nvSpPr>
        <p:spPr bwMode="auto">
          <a:xfrm>
            <a:off x="679450" y="3627438"/>
            <a:ext cx="3359150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75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38,2 тыс.* </a:t>
            </a:r>
            <a:r>
              <a:rPr lang="ru-RU" altLang="ru-RU" sz="1400">
                <a:solidFill>
                  <a:schemeClr val="bg1"/>
                </a:solidFill>
              </a:rPr>
              <a:t>страховых агентов </a:t>
            </a:r>
          </a:p>
          <a:p>
            <a:pPr eaLnBrk="1" hangingPunct="1">
              <a:lnSpc>
                <a:spcPts val="1675"/>
              </a:lnSpc>
            </a:pPr>
            <a:r>
              <a:rPr lang="ru-RU" altLang="ru-RU" sz="1400">
                <a:solidFill>
                  <a:schemeClr val="bg1"/>
                </a:solidFill>
              </a:rPr>
              <a:t>и брокеров –  самая большая и одна из  лучших по</a:t>
            </a:r>
            <a:r>
              <a:rPr lang="en-US" altLang="ru-RU" sz="1400">
                <a:solidFill>
                  <a:schemeClr val="bg1"/>
                </a:solidFill>
              </a:rPr>
              <a:t> </a:t>
            </a:r>
            <a:r>
              <a:rPr lang="ru-RU" altLang="ru-RU" sz="1400">
                <a:solidFill>
                  <a:schemeClr val="bg1"/>
                </a:solidFill>
              </a:rPr>
              <a:t>уровню подготовки агентских сетей в России</a:t>
            </a:r>
          </a:p>
        </p:txBody>
      </p:sp>
      <p:sp>
        <p:nvSpPr>
          <p:cNvPr id="16399" name="Объект 2"/>
          <p:cNvSpPr txBox="1">
            <a:spLocks/>
          </p:cNvSpPr>
          <p:nvPr/>
        </p:nvSpPr>
        <p:spPr bwMode="auto">
          <a:xfrm>
            <a:off x="679450" y="5060950"/>
            <a:ext cx="335915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ts val="1675"/>
              </a:lnSpc>
            </a:pPr>
            <a:r>
              <a:rPr lang="ru-RU" altLang="ru-RU" sz="1400" b="1">
                <a:solidFill>
                  <a:schemeClr val="bg1"/>
                </a:solidFill>
              </a:rPr>
              <a:t>9 тыс.*</a:t>
            </a:r>
            <a:r>
              <a:rPr lang="en-US" altLang="ru-RU" sz="1400" b="1">
                <a:solidFill>
                  <a:schemeClr val="bg1"/>
                </a:solidFill>
              </a:rPr>
              <a:t> </a:t>
            </a:r>
            <a:r>
              <a:rPr lang="ru-RU" altLang="ru-RU" sz="1400">
                <a:solidFill>
                  <a:schemeClr val="bg1"/>
                </a:solidFill>
              </a:rPr>
              <a:t>штатных сотрудников </a:t>
            </a:r>
          </a:p>
          <a:p>
            <a:pPr eaLnBrk="1" hangingPunct="1">
              <a:lnSpc>
                <a:spcPts val="1675"/>
              </a:lnSpc>
            </a:pPr>
            <a:r>
              <a:rPr lang="ru-RU" altLang="ru-RU" sz="1400">
                <a:solidFill>
                  <a:schemeClr val="bg1"/>
                </a:solidFill>
              </a:rPr>
              <a:t>в центральном офисе и филиалах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7411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EB063C-EF20-4638-AA01-61C6A066E43E}" type="slidenum">
              <a:rPr lang="ru-RU" altLang="ru-RU" smtClean="0">
                <a:solidFill>
                  <a:srgbClr val="009639"/>
                </a:solidFill>
              </a:rPr>
              <a:pPr/>
              <a:t>5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7412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ПРИЗНАННЫЙ ЛИДЕР СТРАХОВОГО РЫНКА</a:t>
            </a:r>
          </a:p>
        </p:txBody>
      </p:sp>
      <p:sp>
        <p:nvSpPr>
          <p:cNvPr id="17413" name="Объект 7"/>
          <p:cNvSpPr>
            <a:spLocks noGrp="1"/>
          </p:cNvSpPr>
          <p:nvPr>
            <p:ph idx="1"/>
          </p:nvPr>
        </p:nvSpPr>
        <p:spPr>
          <a:xfrm>
            <a:off x="1657350" y="1566863"/>
            <a:ext cx="7710488" cy="4730750"/>
          </a:xfrm>
        </p:spPr>
        <p:txBody>
          <a:bodyPr/>
          <a:lstStyle/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Деловая репутация РЕСО-Гарантия подтверждается международным рейтинговым агентством </a:t>
            </a:r>
            <a:r>
              <a:rPr lang="ru-RU" altLang="ru-RU" b="1" dirty="0" smtClean="0"/>
              <a:t>«</a:t>
            </a:r>
            <a:r>
              <a:rPr lang="ru-RU" altLang="ru-RU" b="1" dirty="0" err="1" smtClean="0"/>
              <a:t>Standard</a:t>
            </a:r>
            <a:r>
              <a:rPr lang="ru-RU" altLang="ru-RU" b="1" dirty="0" smtClean="0"/>
              <a:t> &amp; </a:t>
            </a:r>
            <a:r>
              <a:rPr lang="ru-RU" altLang="ru-RU" b="1" dirty="0" err="1" smtClean="0"/>
              <a:t>Poor’s</a:t>
            </a:r>
            <a:r>
              <a:rPr lang="ru-RU" altLang="ru-RU" b="1" dirty="0" smtClean="0"/>
              <a:t>» </a:t>
            </a:r>
            <a:r>
              <a:rPr lang="ru-RU" altLang="ru-RU" dirty="0" smtClean="0"/>
              <a:t>– рейтинг финансовой устойчивости страховой компании </a:t>
            </a:r>
            <a:r>
              <a:rPr lang="ru-RU" altLang="ru-RU" b="1" dirty="0" smtClean="0"/>
              <a:t>«ВВB−»</a:t>
            </a:r>
            <a:r>
              <a:rPr lang="ru-RU" altLang="ru-RU" dirty="0" smtClean="0"/>
              <a:t>, рейтинговым агентством </a:t>
            </a:r>
            <a:r>
              <a:rPr lang="ru-RU" altLang="ru-RU" b="1" dirty="0" smtClean="0"/>
              <a:t>«Эксперт РА» </a:t>
            </a:r>
            <a:r>
              <a:rPr lang="ru-RU" altLang="ru-RU" dirty="0" smtClean="0"/>
              <a:t>– рейтинг надежности </a:t>
            </a:r>
            <a:r>
              <a:rPr lang="ru-RU" altLang="ru-RU" b="1" dirty="0" smtClean="0"/>
              <a:t>«</a:t>
            </a:r>
            <a:r>
              <a:rPr lang="ru-RU" altLang="ru-RU" b="1" dirty="0" err="1" smtClean="0"/>
              <a:t>ruAA</a:t>
            </a:r>
            <a:r>
              <a:rPr lang="ru-RU" altLang="ru-RU" b="1" dirty="0" smtClean="0"/>
              <a:t>+»</a:t>
            </a:r>
            <a:r>
              <a:rPr lang="ru-RU" altLang="ru-RU" dirty="0" smtClean="0"/>
              <a:t>, агентством </a:t>
            </a:r>
            <a:r>
              <a:rPr lang="ru-RU" altLang="ru-RU" b="1" dirty="0" smtClean="0"/>
              <a:t>«Национальные Кредитные Рейтинги (НКР)» </a:t>
            </a:r>
            <a:r>
              <a:rPr lang="ru-RU" altLang="ru-RU" dirty="0" smtClean="0"/>
              <a:t>– кредитный рейтинг </a:t>
            </a:r>
            <a:r>
              <a:rPr lang="ru-RU" altLang="ru-RU" b="1" dirty="0" smtClean="0"/>
              <a:t>«ААА.ru»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РЕСО-Гарантия является победителем общенационального конкурса </a:t>
            </a:r>
            <a:r>
              <a:rPr lang="ru-RU" altLang="ru-RU" b="1" dirty="0" smtClean="0"/>
              <a:t>«Народная </a:t>
            </a:r>
            <a:r>
              <a:rPr lang="ru-RU" altLang="ru-RU" b="1" dirty="0" smtClean="0"/>
              <a:t>марка/ </a:t>
            </a:r>
            <a:r>
              <a:rPr lang="ru-RU" altLang="ru-RU" b="1" dirty="0" smtClean="0"/>
              <a:t>Марка </a:t>
            </a:r>
            <a:r>
              <a:rPr lang="ru-RU" altLang="ru-RU" b="1" dirty="0" smtClean="0"/>
              <a:t>№ 1 </a:t>
            </a:r>
            <a:r>
              <a:rPr lang="ru-RU" altLang="ru-RU" b="1" dirty="0" smtClean="0"/>
              <a:t>в России»</a:t>
            </a:r>
            <a:r>
              <a:rPr lang="ru-RU" altLang="ru-RU" dirty="0" smtClean="0"/>
              <a:t> в номинации «Страховая компания».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Компания занимает </a:t>
            </a:r>
            <a:r>
              <a:rPr lang="ru-RU" altLang="ru-RU" b="1" dirty="0" smtClean="0"/>
              <a:t>130-е место </a:t>
            </a:r>
            <a:r>
              <a:rPr lang="ru-RU" altLang="ru-RU" dirty="0" smtClean="0"/>
              <a:t>в авторитетном ранжированном списке крупнейших компаний страны </a:t>
            </a:r>
            <a:r>
              <a:rPr lang="ru-RU" altLang="ru-RU" b="1" dirty="0" smtClean="0"/>
              <a:t>«RAEX-600» </a:t>
            </a:r>
            <a:r>
              <a:rPr lang="ru-RU" altLang="ru-RU" dirty="0" smtClean="0"/>
              <a:t>и </a:t>
            </a:r>
            <a:r>
              <a:rPr lang="ru-RU" altLang="ru-RU" b="1" dirty="0" smtClean="0"/>
              <a:t>84-е место </a:t>
            </a:r>
            <a:r>
              <a:rPr lang="ru-RU" altLang="ru-RU" dirty="0" smtClean="0"/>
              <a:t>в списке крупнейших российских частных компаний </a:t>
            </a:r>
            <a:r>
              <a:rPr lang="ru-RU" altLang="ru-RU" b="1" dirty="0" err="1" smtClean="0"/>
              <a:t>Forbes</a:t>
            </a:r>
            <a:r>
              <a:rPr lang="ru-RU" altLang="ru-RU" dirty="0" smtClean="0"/>
              <a:t>.</a:t>
            </a:r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/>
              <a:t>РЕСО-Гарантия имеет сертификат соответствия системы менеджмента качества требованиям </a:t>
            </a:r>
            <a:r>
              <a:rPr lang="ru-RU" altLang="ru-RU" b="1" dirty="0" smtClean="0"/>
              <a:t>ГОСТ Р ИСО 9001-2015 (ISO 9001:2015)</a:t>
            </a:r>
            <a:r>
              <a:rPr lang="en-US" altLang="ru-RU" dirty="0" smtClean="0"/>
              <a:t>.</a:t>
            </a: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1675"/>
              </a:lnSpc>
              <a:spcBef>
                <a:spcPct val="0"/>
              </a:spcBef>
            </a:pPr>
            <a:endParaRPr lang="ru-RU" altLang="ru-RU" dirty="0" smtClean="0"/>
          </a:p>
        </p:txBody>
      </p:sp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2871788"/>
            <a:ext cx="889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6" t="34166" r="8286" b="36095"/>
          <a:stretch>
            <a:fillRect/>
          </a:stretch>
        </p:blipFill>
        <p:spPr bwMode="auto">
          <a:xfrm>
            <a:off x="468313" y="4265613"/>
            <a:ext cx="1092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0" t="15688" r="6665" b="16579"/>
          <a:stretch>
            <a:fillRect/>
          </a:stretch>
        </p:blipFill>
        <p:spPr bwMode="auto">
          <a:xfrm>
            <a:off x="677863" y="1900238"/>
            <a:ext cx="747712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527175"/>
            <a:ext cx="747713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5232400"/>
            <a:ext cx="873125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25688"/>
            <a:ext cx="7794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028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0408E9F-53BC-4860-BB3D-3E70AA375590}" type="slidenum">
              <a:rPr lang="ru-RU" altLang="ru-RU" smtClean="0">
                <a:solidFill>
                  <a:srgbClr val="009639"/>
                </a:solidFill>
              </a:rPr>
              <a:pPr/>
              <a:t>6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029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СБОРЫ ПРЕМИЙ И ВЫПЛАТЫ*</a:t>
            </a:r>
          </a:p>
        </p:txBody>
      </p:sp>
      <p:graphicFrame>
        <p:nvGraphicFramePr>
          <p:cNvPr id="2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433746"/>
              </p:ext>
            </p:extLst>
          </p:nvPr>
        </p:nvGraphicFramePr>
        <p:xfrm>
          <a:off x="450850" y="1730375"/>
          <a:ext cx="6300788" cy="4111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087438" y="5424488"/>
            <a:ext cx="303212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2013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4171" y="54244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2014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78060" y="54244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2015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5125" y="54244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2016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29014" y="54244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2017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6079" y="54244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2018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030" y="5438775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2019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373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  <p:sp>
        <p:nvSpPr>
          <p:cNvPr id="20" name="Объект 5"/>
          <p:cNvSpPr txBox="1">
            <a:spLocks/>
          </p:cNvSpPr>
          <p:nvPr/>
        </p:nvSpPr>
        <p:spPr>
          <a:xfrm>
            <a:off x="7127875" y="2449513"/>
            <a:ext cx="2301875" cy="30940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dirty="0" smtClean="0"/>
              <a:t>Сборы страховых премий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9639"/>
                </a:solidFill>
              </a:rPr>
              <a:t>108,</a:t>
            </a:r>
            <a:r>
              <a:rPr lang="en-US" sz="1800" b="1" dirty="0" smtClean="0">
                <a:solidFill>
                  <a:srgbClr val="009639"/>
                </a:solidFill>
              </a:rPr>
              <a:t>3</a:t>
            </a:r>
            <a:r>
              <a:rPr lang="ru-RU" sz="1800" b="1" dirty="0" smtClean="0">
                <a:solidFill>
                  <a:srgbClr val="009639"/>
                </a:solidFill>
              </a:rPr>
              <a:t> млрд руб.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dirty="0" smtClean="0"/>
              <a:t>Выплаты клиентам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9639"/>
                </a:solidFill>
              </a:rPr>
              <a:t>4</a:t>
            </a:r>
            <a:r>
              <a:rPr lang="en-US" sz="1800" b="1" dirty="0" smtClean="0">
                <a:solidFill>
                  <a:srgbClr val="009639"/>
                </a:solidFill>
              </a:rPr>
              <a:t>9</a:t>
            </a:r>
            <a:r>
              <a:rPr lang="ru-RU" sz="1800" b="1" dirty="0" smtClean="0">
                <a:solidFill>
                  <a:srgbClr val="009639"/>
                </a:solidFill>
              </a:rPr>
              <a:t>,8 млрд руб.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dirty="0" smtClean="0"/>
              <a:t>Клиенты: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800" b="1" spc="-40" dirty="0">
                <a:solidFill>
                  <a:srgbClr val="009639"/>
                </a:solidFill>
              </a:rPr>
              <a:t>б</a:t>
            </a:r>
            <a:r>
              <a:rPr lang="ru-RU" sz="1800" b="1" spc="-40" dirty="0" smtClean="0">
                <a:solidFill>
                  <a:srgbClr val="009639"/>
                </a:solidFill>
              </a:rPr>
              <a:t>олее 11 млн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800" b="1" spc="-40" dirty="0" smtClean="0">
                <a:solidFill>
                  <a:srgbClr val="009639"/>
                </a:solidFill>
              </a:rPr>
              <a:t>физических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009639"/>
                </a:solidFill>
              </a:rPr>
              <a:t>и юридических лиц </a:t>
            </a:r>
            <a:endParaRPr lang="ru-RU" sz="1800" b="1" dirty="0">
              <a:solidFill>
                <a:srgbClr val="009639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94538" y="6124575"/>
            <a:ext cx="2271712" cy="231775"/>
          </a:xfrm>
          <a:prstGeom prst="rect">
            <a:avLst/>
          </a:prstGeom>
        </p:spPr>
        <p:txBody>
          <a:bodyPr lIns="0" spcCol="180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Д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анные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за 2020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год.</a:t>
            </a:r>
            <a:endParaRPr lang="ru-RU" sz="9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7094538" y="6080125"/>
            <a:ext cx="224313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105504" y="5434012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2020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2052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264D16-620F-416F-B5B8-E1760DE70DC9}" type="slidenum">
              <a:rPr lang="ru-RU" altLang="ru-RU" smtClean="0">
                <a:solidFill>
                  <a:srgbClr val="009639"/>
                </a:solidFill>
              </a:rPr>
              <a:pPr/>
              <a:t>7</a:t>
            </a:fld>
            <a:endParaRPr lang="ru-RU" altLang="ru-RU" dirty="0" smtClean="0">
              <a:solidFill>
                <a:srgbClr val="009639"/>
              </a:solidFill>
            </a:endParaRPr>
          </a:p>
        </p:txBody>
      </p:sp>
      <p:sp>
        <p:nvSpPr>
          <p:cNvPr id="2053" name="Объект 2"/>
          <p:cNvSpPr>
            <a:spLocks noGrp="1"/>
          </p:cNvSpPr>
          <p:nvPr>
            <p:ph idx="1"/>
          </p:nvPr>
        </p:nvSpPr>
        <p:spPr>
          <a:xfrm>
            <a:off x="7126288" y="1893888"/>
            <a:ext cx="2381250" cy="3567112"/>
          </a:xfrm>
        </p:spPr>
        <p:txBody>
          <a:bodyPr/>
          <a:lstStyle/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dirty="0" smtClean="0"/>
              <a:t>Активы</a:t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09639"/>
                </a:solidFill>
              </a:rPr>
              <a:t>333,66 млрд руб.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dirty="0" smtClean="0"/>
              <a:t>Страховые резервы</a:t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09639"/>
                </a:solidFill>
              </a:rPr>
              <a:t>116,96 млрд руб.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dirty="0" smtClean="0"/>
              <a:t>Собственные средства </a:t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09639"/>
                </a:solidFill>
              </a:rPr>
              <a:t>100,97  млрд руб.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ru-RU" altLang="ru-RU" dirty="0" smtClean="0"/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en-US" altLang="ru-RU" dirty="0" smtClean="0"/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r>
              <a:rPr lang="ru-RU" altLang="ru-RU" dirty="0" smtClean="0"/>
              <a:t>Уставный капитал </a:t>
            </a:r>
            <a:br>
              <a:rPr lang="ru-RU" altLang="ru-RU" dirty="0" smtClean="0"/>
            </a:br>
            <a:r>
              <a:rPr lang="ru-RU" altLang="ru-RU" sz="1800" b="1" dirty="0" smtClean="0">
                <a:solidFill>
                  <a:srgbClr val="009639"/>
                </a:solidFill>
              </a:rPr>
              <a:t>10,85 млрд руб.</a:t>
            </a:r>
          </a:p>
          <a:p>
            <a:pPr eaLnBrk="1" hangingPunct="1">
              <a:lnSpc>
                <a:spcPts val="2000"/>
              </a:lnSpc>
              <a:spcBef>
                <a:spcPct val="0"/>
              </a:spcBef>
            </a:pPr>
            <a:endParaRPr lang="ru-RU" altLang="ru-RU" dirty="0" smtClean="0"/>
          </a:p>
        </p:txBody>
      </p:sp>
      <p:graphicFrame>
        <p:nvGraphicFramePr>
          <p:cNvPr id="2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0072250"/>
              </p:ext>
            </p:extLst>
          </p:nvPr>
        </p:nvGraphicFramePr>
        <p:xfrm>
          <a:off x="444500" y="1485900"/>
          <a:ext cx="6199188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73150" y="5402263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2013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629" y="5402263"/>
            <a:ext cx="303213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2014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42394" y="5399088"/>
            <a:ext cx="303212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2015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51188" y="53990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2016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60800" y="5402263"/>
            <a:ext cx="303213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2017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6763" y="53990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2018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88825" y="5399088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2019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6397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  <p:sp>
        <p:nvSpPr>
          <p:cNvPr id="2062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ФИНАНСОВЫЕ ПОКАЗАТЕЛИ ДЕЯТЕЛЬНОСТИ</a:t>
            </a:r>
            <a:r>
              <a:rPr lang="en-US" altLang="ru-RU" smtClean="0"/>
              <a:t>*</a:t>
            </a:r>
            <a:endParaRPr lang="ru-RU" altLang="ru-RU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7094538" y="6124575"/>
            <a:ext cx="2271712" cy="230188"/>
          </a:xfrm>
          <a:prstGeom prst="rect">
            <a:avLst/>
          </a:prstGeom>
        </p:spPr>
        <p:txBody>
          <a:bodyPr lIns="0" spcCol="180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*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Отчетность </a:t>
            </a:r>
            <a:r>
              <a:rPr lang="ru-RU" sz="9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по МСФО на </a:t>
            </a:r>
            <a:r>
              <a:rPr lang="ru-RU" sz="9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31.12.2020.</a:t>
            </a:r>
            <a:endParaRPr lang="ru-RU" sz="9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094538" y="6080125"/>
            <a:ext cx="2243137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996058" y="5397501"/>
            <a:ext cx="301625" cy="161925"/>
          </a:xfrm>
          <a:prstGeom prst="rect">
            <a:avLst/>
          </a:prstGeom>
          <a:noFill/>
        </p:spPr>
        <p:txBody>
          <a:bodyPr wrap="none" lIns="0" tIns="0" rIns="0" bIns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</a:t>
            </a:r>
            <a:r>
              <a:rPr lang="ru-R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</a:t>
            </a:r>
            <a:endParaRPr lang="ru-RU" sz="9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539750" y="1563688"/>
            <a:ext cx="8824913" cy="630237"/>
          </a:xfrm>
          <a:prstGeom prst="roundRect">
            <a:avLst>
              <a:gd name="adj" fmla="val 14079"/>
            </a:avLst>
          </a:prstGeom>
          <a:solidFill>
            <a:srgbClr val="43B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1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8436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E72982-5018-431E-A370-2632AF480774}" type="slidenum">
              <a:rPr lang="ru-RU" altLang="ru-RU" smtClean="0">
                <a:solidFill>
                  <a:srgbClr val="009639"/>
                </a:solidFill>
              </a:rPr>
              <a:pPr/>
              <a:t>8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8437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ПОРТФЕЛЬ РЕСО-ГАРАНТИЯ</a:t>
            </a:r>
          </a:p>
        </p:txBody>
      </p:sp>
      <p:sp>
        <p:nvSpPr>
          <p:cNvPr id="18438" name="Объект 5"/>
          <p:cNvSpPr>
            <a:spLocks noGrp="1"/>
          </p:cNvSpPr>
          <p:nvPr>
            <p:ph idx="1"/>
          </p:nvPr>
        </p:nvSpPr>
        <p:spPr>
          <a:xfrm>
            <a:off x="720725" y="1768475"/>
            <a:ext cx="8420100" cy="271463"/>
          </a:xfrm>
        </p:spPr>
        <p:txBody>
          <a:bodyPr/>
          <a:lstStyle/>
          <a:p>
            <a:pPr eaLnBrk="1" hangingPunct="1">
              <a:lnSpc>
                <a:spcPts val="1675"/>
              </a:lnSpc>
              <a:spcBef>
                <a:spcPct val="0"/>
              </a:spcBef>
            </a:pPr>
            <a:r>
              <a:rPr lang="ru-RU" altLang="ru-RU" dirty="0" smtClean="0">
                <a:solidFill>
                  <a:schemeClr val="bg1"/>
                </a:solidFill>
              </a:rPr>
              <a:t>Компания предлагает более 100 видов страховых услуг для организаций </a:t>
            </a:r>
            <a:r>
              <a:rPr lang="ru-RU" altLang="ru-RU" dirty="0" smtClean="0">
                <a:solidFill>
                  <a:schemeClr val="bg1"/>
                </a:solidFill>
              </a:rPr>
              <a:t>и </a:t>
            </a:r>
            <a:r>
              <a:rPr lang="ru-RU" altLang="ru-RU" dirty="0" smtClean="0">
                <a:solidFill>
                  <a:schemeClr val="bg1"/>
                </a:solidFill>
              </a:rPr>
              <a:t>частных лиц</a:t>
            </a:r>
            <a:endParaRPr lang="en-US" altLang="ru-RU" dirty="0" smtClean="0">
              <a:solidFill>
                <a:schemeClr val="bg1"/>
              </a:solidFill>
            </a:endParaRPr>
          </a:p>
        </p:txBody>
      </p:sp>
      <p:sp>
        <p:nvSpPr>
          <p:cNvPr id="10" name="Объект 5"/>
          <p:cNvSpPr txBox="1">
            <a:spLocks/>
          </p:cNvSpPr>
          <p:nvPr/>
        </p:nvSpPr>
        <p:spPr>
          <a:xfrm>
            <a:off x="1981200" y="2698750"/>
            <a:ext cx="7383463" cy="28829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ts val="1680"/>
              </a:lnSpc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Среди клиентов наиболее востребованы и популярны: автострахование, в том числе ОСАГО и каско, добровольное медицинское страхование (ДМС), страхование имущества, грузов, ответственности, туристическое страхование.</a:t>
            </a: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Специальные продукты для широкого круга юридических лиц, в том числе малых предприятий: </a:t>
            </a:r>
            <a:r>
              <a:rPr lang="ru-RU" spc="-20" dirty="0" smtClean="0"/>
              <a:t>полисы «РЕСО-Офис» и «РЕСО-Предприниматель», «Предприниматель-Экспресс»,</a:t>
            </a:r>
            <a:r>
              <a:rPr lang="en-US" spc="-20" dirty="0" smtClean="0"/>
              <a:t> </a:t>
            </a:r>
            <a:r>
              <a:rPr lang="ru-RU" spc="-20" dirty="0" smtClean="0"/>
              <a:t>«ДМС. Малый бизнес».</a:t>
            </a:r>
            <a:endParaRPr lang="en-US" spc="-20" dirty="0" smtClean="0"/>
          </a:p>
          <a:p>
            <a:pPr fontAlgn="auto">
              <a:spcAft>
                <a:spcPts val="0"/>
              </a:spcAft>
              <a:defRPr/>
            </a:pPr>
            <a:endParaRPr lang="en-US" dirty="0" smtClean="0"/>
          </a:p>
          <a:p>
            <a:pPr fontAlgn="auto">
              <a:spcAft>
                <a:spcPts val="0"/>
              </a:spcAft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Корпоративных клиентов обслуживают специализированные отделы компании, которые обеспечивают максимальное соответствие страховых программ запросам клиента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и высокое качество обслуживания.</a:t>
            </a:r>
          </a:p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grpSp>
        <p:nvGrpSpPr>
          <p:cNvPr id="18440" name="Группа 33"/>
          <p:cNvGrpSpPr>
            <a:grpSpLocks/>
          </p:cNvGrpSpPr>
          <p:nvPr/>
        </p:nvGrpSpPr>
        <p:grpSpPr bwMode="auto">
          <a:xfrm>
            <a:off x="671513" y="4886325"/>
            <a:ext cx="914400" cy="612775"/>
            <a:chOff x="-3048000" y="1671638"/>
            <a:chExt cx="2884488" cy="1931987"/>
          </a:xfrm>
        </p:grpSpPr>
        <p:sp>
          <p:nvSpPr>
            <p:cNvPr id="18449" name="Freeform 6"/>
            <p:cNvSpPr>
              <a:spLocks/>
            </p:cNvSpPr>
            <p:nvPr/>
          </p:nvSpPr>
          <p:spPr bwMode="auto">
            <a:xfrm>
              <a:off x="-1136650" y="2597150"/>
              <a:ext cx="973138" cy="873125"/>
            </a:xfrm>
            <a:custGeom>
              <a:avLst/>
              <a:gdLst>
                <a:gd name="T0" fmla="*/ 2147483647 w 1225"/>
                <a:gd name="T1" fmla="*/ 0 h 1101"/>
                <a:gd name="T2" fmla="*/ 2147483647 w 1225"/>
                <a:gd name="T3" fmla="*/ 2147483647 h 1101"/>
                <a:gd name="T4" fmla="*/ 2147483647 w 1225"/>
                <a:gd name="T5" fmla="*/ 2147483647 h 1101"/>
                <a:gd name="T6" fmla="*/ 2147483647 w 1225"/>
                <a:gd name="T7" fmla="*/ 2147483647 h 1101"/>
                <a:gd name="T8" fmla="*/ 2147483647 w 1225"/>
                <a:gd name="T9" fmla="*/ 2147483647 h 1101"/>
                <a:gd name="T10" fmla="*/ 2147483647 w 1225"/>
                <a:gd name="T11" fmla="*/ 2147483647 h 1101"/>
                <a:gd name="T12" fmla="*/ 2147483647 w 1225"/>
                <a:gd name="T13" fmla="*/ 2147483647 h 1101"/>
                <a:gd name="T14" fmla="*/ 2147483647 w 1225"/>
                <a:gd name="T15" fmla="*/ 2147483647 h 1101"/>
                <a:gd name="T16" fmla="*/ 2147483647 w 1225"/>
                <a:gd name="T17" fmla="*/ 2147483647 h 1101"/>
                <a:gd name="T18" fmla="*/ 2147483647 w 1225"/>
                <a:gd name="T19" fmla="*/ 2147483647 h 1101"/>
                <a:gd name="T20" fmla="*/ 2147483647 w 1225"/>
                <a:gd name="T21" fmla="*/ 2147483647 h 1101"/>
                <a:gd name="T22" fmla="*/ 2147483647 w 1225"/>
                <a:gd name="T23" fmla="*/ 2147483647 h 1101"/>
                <a:gd name="T24" fmla="*/ 2147483647 w 1225"/>
                <a:gd name="T25" fmla="*/ 2147483647 h 1101"/>
                <a:gd name="T26" fmla="*/ 2147483647 w 1225"/>
                <a:gd name="T27" fmla="*/ 2147483647 h 1101"/>
                <a:gd name="T28" fmla="*/ 2147483647 w 1225"/>
                <a:gd name="T29" fmla="*/ 2147483647 h 1101"/>
                <a:gd name="T30" fmla="*/ 2147483647 w 1225"/>
                <a:gd name="T31" fmla="*/ 2147483647 h 1101"/>
                <a:gd name="T32" fmla="*/ 2147483647 w 1225"/>
                <a:gd name="T33" fmla="*/ 2147483647 h 1101"/>
                <a:gd name="T34" fmla="*/ 2147483647 w 1225"/>
                <a:gd name="T35" fmla="*/ 2147483647 h 1101"/>
                <a:gd name="T36" fmla="*/ 2147483647 w 1225"/>
                <a:gd name="T37" fmla="*/ 2147483647 h 1101"/>
                <a:gd name="T38" fmla="*/ 2147483647 w 1225"/>
                <a:gd name="T39" fmla="*/ 2147483647 h 1101"/>
                <a:gd name="T40" fmla="*/ 2147483647 w 1225"/>
                <a:gd name="T41" fmla="*/ 2147483647 h 1101"/>
                <a:gd name="T42" fmla="*/ 2147483647 w 1225"/>
                <a:gd name="T43" fmla="*/ 2147483647 h 1101"/>
                <a:gd name="T44" fmla="*/ 2147483647 w 1225"/>
                <a:gd name="T45" fmla="*/ 2147483647 h 1101"/>
                <a:gd name="T46" fmla="*/ 2147483647 w 1225"/>
                <a:gd name="T47" fmla="*/ 2147483647 h 1101"/>
                <a:gd name="T48" fmla="*/ 2147483647 w 1225"/>
                <a:gd name="T49" fmla="*/ 2147483647 h 1101"/>
                <a:gd name="T50" fmla="*/ 2147483647 w 1225"/>
                <a:gd name="T51" fmla="*/ 2147483647 h 1101"/>
                <a:gd name="T52" fmla="*/ 2147483647 w 1225"/>
                <a:gd name="T53" fmla="*/ 2147483647 h 1101"/>
                <a:gd name="T54" fmla="*/ 2147483647 w 1225"/>
                <a:gd name="T55" fmla="*/ 2147483647 h 1101"/>
                <a:gd name="T56" fmla="*/ 2147483647 w 1225"/>
                <a:gd name="T57" fmla="*/ 2147483647 h 1101"/>
                <a:gd name="T58" fmla="*/ 2147483647 w 1225"/>
                <a:gd name="T59" fmla="*/ 2147483647 h 1101"/>
                <a:gd name="T60" fmla="*/ 2147483647 w 1225"/>
                <a:gd name="T61" fmla="*/ 2147483647 h 1101"/>
                <a:gd name="T62" fmla="*/ 2147483647 w 1225"/>
                <a:gd name="T63" fmla="*/ 2147483647 h 1101"/>
                <a:gd name="T64" fmla="*/ 2147483647 w 1225"/>
                <a:gd name="T65" fmla="*/ 2147483647 h 1101"/>
                <a:gd name="T66" fmla="*/ 2147483647 w 1225"/>
                <a:gd name="T67" fmla="*/ 2147483647 h 1101"/>
                <a:gd name="T68" fmla="*/ 2147483647 w 1225"/>
                <a:gd name="T69" fmla="*/ 2147483647 h 1101"/>
                <a:gd name="T70" fmla="*/ 2147483647 w 1225"/>
                <a:gd name="T71" fmla="*/ 2147483647 h 1101"/>
                <a:gd name="T72" fmla="*/ 2147483647 w 1225"/>
                <a:gd name="T73" fmla="*/ 2147483647 h 1101"/>
                <a:gd name="T74" fmla="*/ 2147483647 w 1225"/>
                <a:gd name="T75" fmla="*/ 2147483647 h 1101"/>
                <a:gd name="T76" fmla="*/ 2147483647 w 1225"/>
                <a:gd name="T77" fmla="*/ 2147483647 h 1101"/>
                <a:gd name="T78" fmla="*/ 2147483647 w 1225"/>
                <a:gd name="T79" fmla="*/ 2147483647 h 1101"/>
                <a:gd name="T80" fmla="*/ 0 w 1225"/>
                <a:gd name="T81" fmla="*/ 2147483647 h 1101"/>
                <a:gd name="T82" fmla="*/ 2147483647 w 1225"/>
                <a:gd name="T83" fmla="*/ 2147483647 h 1101"/>
                <a:gd name="T84" fmla="*/ 2147483647 w 1225"/>
                <a:gd name="T85" fmla="*/ 2147483647 h 1101"/>
                <a:gd name="T86" fmla="*/ 2147483647 w 1225"/>
                <a:gd name="T87" fmla="*/ 2147483647 h 1101"/>
                <a:gd name="T88" fmla="*/ 2147483647 w 1225"/>
                <a:gd name="T89" fmla="*/ 2147483647 h 1101"/>
                <a:gd name="T90" fmla="*/ 2147483647 w 1225"/>
                <a:gd name="T91" fmla="*/ 2147483647 h 1101"/>
                <a:gd name="T92" fmla="*/ 2147483647 w 1225"/>
                <a:gd name="T93" fmla="*/ 2147483647 h 1101"/>
                <a:gd name="T94" fmla="*/ 2147483647 w 1225"/>
                <a:gd name="T95" fmla="*/ 2147483647 h 1101"/>
                <a:gd name="T96" fmla="*/ 2147483647 w 1225"/>
                <a:gd name="T97" fmla="*/ 2147483647 h 1101"/>
                <a:gd name="T98" fmla="*/ 2147483647 w 1225"/>
                <a:gd name="T99" fmla="*/ 2147483647 h 1101"/>
                <a:gd name="T100" fmla="*/ 2147483647 w 1225"/>
                <a:gd name="T101" fmla="*/ 2147483647 h 1101"/>
                <a:gd name="T102" fmla="*/ 2147483647 w 1225"/>
                <a:gd name="T103" fmla="*/ 2147483647 h 1101"/>
                <a:gd name="T104" fmla="*/ 2147483647 w 1225"/>
                <a:gd name="T105" fmla="*/ 2147483647 h 1101"/>
                <a:gd name="T106" fmla="*/ 2147483647 w 1225"/>
                <a:gd name="T107" fmla="*/ 2147483647 h 1101"/>
                <a:gd name="T108" fmla="*/ 2147483647 w 1225"/>
                <a:gd name="T109" fmla="*/ 2147483647 h 1101"/>
                <a:gd name="T110" fmla="*/ 2147483647 w 1225"/>
                <a:gd name="T111" fmla="*/ 2147483647 h 1101"/>
                <a:gd name="T112" fmla="*/ 2147483647 w 1225"/>
                <a:gd name="T113" fmla="*/ 2147483647 h 1101"/>
                <a:gd name="T114" fmla="*/ 2147483647 w 1225"/>
                <a:gd name="T115" fmla="*/ 2147483647 h 1101"/>
                <a:gd name="T116" fmla="*/ 2147483647 w 1225"/>
                <a:gd name="T117" fmla="*/ 0 h 110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225"/>
                <a:gd name="T178" fmla="*/ 0 h 1101"/>
                <a:gd name="T179" fmla="*/ 1225 w 1225"/>
                <a:gd name="T180" fmla="*/ 1101 h 110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225" h="1101">
                  <a:moveTo>
                    <a:pt x="712" y="0"/>
                  </a:moveTo>
                  <a:lnTo>
                    <a:pt x="806" y="30"/>
                  </a:lnTo>
                  <a:lnTo>
                    <a:pt x="899" y="61"/>
                  </a:lnTo>
                  <a:lnTo>
                    <a:pt x="990" y="93"/>
                  </a:lnTo>
                  <a:lnTo>
                    <a:pt x="1023" y="108"/>
                  </a:lnTo>
                  <a:lnTo>
                    <a:pt x="1053" y="124"/>
                  </a:lnTo>
                  <a:lnTo>
                    <a:pt x="1081" y="145"/>
                  </a:lnTo>
                  <a:lnTo>
                    <a:pt x="1103" y="168"/>
                  </a:lnTo>
                  <a:lnTo>
                    <a:pt x="1123" y="195"/>
                  </a:lnTo>
                  <a:lnTo>
                    <a:pt x="1137" y="225"/>
                  </a:lnTo>
                  <a:lnTo>
                    <a:pt x="1148" y="258"/>
                  </a:lnTo>
                  <a:lnTo>
                    <a:pt x="1155" y="295"/>
                  </a:lnTo>
                  <a:lnTo>
                    <a:pt x="1191" y="647"/>
                  </a:lnTo>
                  <a:lnTo>
                    <a:pt x="1224" y="999"/>
                  </a:lnTo>
                  <a:lnTo>
                    <a:pt x="1225" y="1023"/>
                  </a:lnTo>
                  <a:lnTo>
                    <a:pt x="1221" y="1045"/>
                  </a:lnTo>
                  <a:lnTo>
                    <a:pt x="1215" y="1062"/>
                  </a:lnTo>
                  <a:lnTo>
                    <a:pt x="1205" y="1076"/>
                  </a:lnTo>
                  <a:lnTo>
                    <a:pt x="1190" y="1088"/>
                  </a:lnTo>
                  <a:lnTo>
                    <a:pt x="1173" y="1094"/>
                  </a:lnTo>
                  <a:lnTo>
                    <a:pt x="1152" y="1099"/>
                  </a:lnTo>
                  <a:lnTo>
                    <a:pt x="1126" y="1101"/>
                  </a:lnTo>
                  <a:lnTo>
                    <a:pt x="887" y="1101"/>
                  </a:lnTo>
                  <a:lnTo>
                    <a:pt x="646" y="1101"/>
                  </a:lnTo>
                  <a:lnTo>
                    <a:pt x="400" y="1101"/>
                  </a:lnTo>
                  <a:lnTo>
                    <a:pt x="392" y="1051"/>
                  </a:lnTo>
                  <a:lnTo>
                    <a:pt x="384" y="1003"/>
                  </a:lnTo>
                  <a:lnTo>
                    <a:pt x="347" y="735"/>
                  </a:lnTo>
                  <a:lnTo>
                    <a:pt x="307" y="467"/>
                  </a:lnTo>
                  <a:lnTo>
                    <a:pt x="298" y="421"/>
                  </a:lnTo>
                  <a:lnTo>
                    <a:pt x="288" y="377"/>
                  </a:lnTo>
                  <a:lnTo>
                    <a:pt x="274" y="335"/>
                  </a:lnTo>
                  <a:lnTo>
                    <a:pt x="258" y="294"/>
                  </a:lnTo>
                  <a:lnTo>
                    <a:pt x="239" y="255"/>
                  </a:lnTo>
                  <a:lnTo>
                    <a:pt x="216" y="219"/>
                  </a:lnTo>
                  <a:lnTo>
                    <a:pt x="191" y="185"/>
                  </a:lnTo>
                  <a:lnTo>
                    <a:pt x="161" y="154"/>
                  </a:lnTo>
                  <a:lnTo>
                    <a:pt x="127" y="125"/>
                  </a:lnTo>
                  <a:lnTo>
                    <a:pt x="89" y="100"/>
                  </a:lnTo>
                  <a:lnTo>
                    <a:pt x="47" y="77"/>
                  </a:lnTo>
                  <a:lnTo>
                    <a:pt x="0" y="58"/>
                  </a:lnTo>
                  <a:lnTo>
                    <a:pt x="58" y="39"/>
                  </a:lnTo>
                  <a:lnTo>
                    <a:pt x="115" y="21"/>
                  </a:lnTo>
                  <a:lnTo>
                    <a:pt x="169" y="5"/>
                  </a:lnTo>
                  <a:lnTo>
                    <a:pt x="226" y="72"/>
                  </a:lnTo>
                  <a:lnTo>
                    <a:pt x="281" y="136"/>
                  </a:lnTo>
                  <a:lnTo>
                    <a:pt x="336" y="197"/>
                  </a:lnTo>
                  <a:lnTo>
                    <a:pt x="359" y="218"/>
                  </a:lnTo>
                  <a:lnTo>
                    <a:pt x="384" y="238"/>
                  </a:lnTo>
                  <a:lnTo>
                    <a:pt x="412" y="257"/>
                  </a:lnTo>
                  <a:lnTo>
                    <a:pt x="439" y="277"/>
                  </a:lnTo>
                  <a:lnTo>
                    <a:pt x="483" y="252"/>
                  </a:lnTo>
                  <a:lnTo>
                    <a:pt x="523" y="224"/>
                  </a:lnTo>
                  <a:lnTo>
                    <a:pt x="559" y="192"/>
                  </a:lnTo>
                  <a:lnTo>
                    <a:pt x="593" y="157"/>
                  </a:lnTo>
                  <a:lnTo>
                    <a:pt x="625" y="121"/>
                  </a:lnTo>
                  <a:lnTo>
                    <a:pt x="655" y="82"/>
                  </a:lnTo>
                  <a:lnTo>
                    <a:pt x="684" y="42"/>
                  </a:lnTo>
                  <a:lnTo>
                    <a:pt x="71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0" name="Freeform 7"/>
            <p:cNvSpPr>
              <a:spLocks/>
            </p:cNvSpPr>
            <p:nvPr/>
          </p:nvSpPr>
          <p:spPr bwMode="auto">
            <a:xfrm>
              <a:off x="-2057400" y="1671638"/>
              <a:ext cx="795338" cy="938213"/>
            </a:xfrm>
            <a:custGeom>
              <a:avLst/>
              <a:gdLst>
                <a:gd name="T0" fmla="*/ 2147483647 w 1003"/>
                <a:gd name="T1" fmla="*/ 2147483647 h 1183"/>
                <a:gd name="T2" fmla="*/ 2147483647 w 1003"/>
                <a:gd name="T3" fmla="*/ 2147483647 h 1183"/>
                <a:gd name="T4" fmla="*/ 2147483647 w 1003"/>
                <a:gd name="T5" fmla="*/ 2147483647 h 1183"/>
                <a:gd name="T6" fmla="*/ 2147483647 w 1003"/>
                <a:gd name="T7" fmla="*/ 2147483647 h 1183"/>
                <a:gd name="T8" fmla="*/ 2147483647 w 1003"/>
                <a:gd name="T9" fmla="*/ 2147483647 h 1183"/>
                <a:gd name="T10" fmla="*/ 2147483647 w 1003"/>
                <a:gd name="T11" fmla="*/ 2147483647 h 1183"/>
                <a:gd name="T12" fmla="*/ 2147483647 w 1003"/>
                <a:gd name="T13" fmla="*/ 2147483647 h 1183"/>
                <a:gd name="T14" fmla="*/ 2147483647 w 1003"/>
                <a:gd name="T15" fmla="*/ 2147483647 h 1183"/>
                <a:gd name="T16" fmla="*/ 2147483647 w 1003"/>
                <a:gd name="T17" fmla="*/ 2147483647 h 1183"/>
                <a:gd name="T18" fmla="*/ 2147483647 w 1003"/>
                <a:gd name="T19" fmla="*/ 2147483647 h 1183"/>
                <a:gd name="T20" fmla="*/ 2147483647 w 1003"/>
                <a:gd name="T21" fmla="*/ 2147483647 h 1183"/>
                <a:gd name="T22" fmla="*/ 2147483647 w 1003"/>
                <a:gd name="T23" fmla="*/ 2147483647 h 1183"/>
                <a:gd name="T24" fmla="*/ 2147483647 w 1003"/>
                <a:gd name="T25" fmla="*/ 2147483647 h 1183"/>
                <a:gd name="T26" fmla="*/ 2147483647 w 1003"/>
                <a:gd name="T27" fmla="*/ 2147483647 h 1183"/>
                <a:gd name="T28" fmla="*/ 2147483647 w 1003"/>
                <a:gd name="T29" fmla="*/ 2147483647 h 1183"/>
                <a:gd name="T30" fmla="*/ 2147483647 w 1003"/>
                <a:gd name="T31" fmla="*/ 2147483647 h 1183"/>
                <a:gd name="T32" fmla="*/ 2147483647 w 1003"/>
                <a:gd name="T33" fmla="*/ 2147483647 h 1183"/>
                <a:gd name="T34" fmla="*/ 2147483647 w 1003"/>
                <a:gd name="T35" fmla="*/ 2147483647 h 1183"/>
                <a:gd name="T36" fmla="*/ 2147483647 w 1003"/>
                <a:gd name="T37" fmla="*/ 2147483647 h 1183"/>
                <a:gd name="T38" fmla="*/ 2147483647 w 1003"/>
                <a:gd name="T39" fmla="*/ 2147483647 h 1183"/>
                <a:gd name="T40" fmla="*/ 2147483647 w 1003"/>
                <a:gd name="T41" fmla="*/ 2147483647 h 1183"/>
                <a:gd name="T42" fmla="*/ 2147483647 w 1003"/>
                <a:gd name="T43" fmla="*/ 2147483647 h 1183"/>
                <a:gd name="T44" fmla="*/ 2147483647 w 1003"/>
                <a:gd name="T45" fmla="*/ 2147483647 h 1183"/>
                <a:gd name="T46" fmla="*/ 2147483647 w 1003"/>
                <a:gd name="T47" fmla="*/ 2147483647 h 1183"/>
                <a:gd name="T48" fmla="*/ 2147483647 w 1003"/>
                <a:gd name="T49" fmla="*/ 2147483647 h 1183"/>
                <a:gd name="T50" fmla="*/ 2147483647 w 1003"/>
                <a:gd name="T51" fmla="*/ 2147483647 h 1183"/>
                <a:gd name="T52" fmla="*/ 2147483647 w 1003"/>
                <a:gd name="T53" fmla="*/ 2147483647 h 1183"/>
                <a:gd name="T54" fmla="*/ 2147483647 w 1003"/>
                <a:gd name="T55" fmla="*/ 2147483647 h 1183"/>
                <a:gd name="T56" fmla="*/ 2147483647 w 1003"/>
                <a:gd name="T57" fmla="*/ 2147483647 h 1183"/>
                <a:gd name="T58" fmla="*/ 2147483647 w 1003"/>
                <a:gd name="T59" fmla="*/ 2147483647 h 1183"/>
                <a:gd name="T60" fmla="*/ 2147483647 w 1003"/>
                <a:gd name="T61" fmla="*/ 2147483647 h 1183"/>
                <a:gd name="T62" fmla="*/ 0 w 1003"/>
                <a:gd name="T63" fmla="*/ 2147483647 h 1183"/>
                <a:gd name="T64" fmla="*/ 2147483647 w 1003"/>
                <a:gd name="T65" fmla="*/ 2147483647 h 1183"/>
                <a:gd name="T66" fmla="*/ 2147483647 w 1003"/>
                <a:gd name="T67" fmla="*/ 2147483647 h 1183"/>
                <a:gd name="T68" fmla="*/ 2147483647 w 1003"/>
                <a:gd name="T69" fmla="*/ 2147483647 h 1183"/>
                <a:gd name="T70" fmla="*/ 2147483647 w 1003"/>
                <a:gd name="T71" fmla="*/ 2147483647 h 1183"/>
                <a:gd name="T72" fmla="*/ 2147483647 w 1003"/>
                <a:gd name="T73" fmla="*/ 2147483647 h 1183"/>
                <a:gd name="T74" fmla="*/ 2147483647 w 1003"/>
                <a:gd name="T75" fmla="*/ 2147483647 h 1183"/>
                <a:gd name="T76" fmla="*/ 2147483647 w 1003"/>
                <a:gd name="T77" fmla="*/ 2147483647 h 1183"/>
                <a:gd name="T78" fmla="*/ 2147483647 w 1003"/>
                <a:gd name="T79" fmla="*/ 2147483647 h 1183"/>
                <a:gd name="T80" fmla="*/ 2147483647 w 1003"/>
                <a:gd name="T81" fmla="*/ 2147483647 h 1183"/>
                <a:gd name="T82" fmla="*/ 2147483647 w 1003"/>
                <a:gd name="T83" fmla="*/ 2147483647 h 118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003"/>
                <a:gd name="T127" fmla="*/ 0 h 1183"/>
                <a:gd name="T128" fmla="*/ 1003 w 1003"/>
                <a:gd name="T129" fmla="*/ 1183 h 118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003" h="1183">
                  <a:moveTo>
                    <a:pt x="515" y="0"/>
                  </a:moveTo>
                  <a:lnTo>
                    <a:pt x="567" y="6"/>
                  </a:lnTo>
                  <a:lnTo>
                    <a:pt x="619" y="17"/>
                  </a:lnTo>
                  <a:lnTo>
                    <a:pt x="672" y="36"/>
                  </a:lnTo>
                  <a:lnTo>
                    <a:pt x="725" y="61"/>
                  </a:lnTo>
                  <a:lnTo>
                    <a:pt x="776" y="91"/>
                  </a:lnTo>
                  <a:lnTo>
                    <a:pt x="820" y="123"/>
                  </a:lnTo>
                  <a:lnTo>
                    <a:pt x="860" y="158"/>
                  </a:lnTo>
                  <a:lnTo>
                    <a:pt x="892" y="195"/>
                  </a:lnTo>
                  <a:lnTo>
                    <a:pt x="920" y="235"/>
                  </a:lnTo>
                  <a:lnTo>
                    <a:pt x="941" y="277"/>
                  </a:lnTo>
                  <a:lnTo>
                    <a:pt x="956" y="321"/>
                  </a:lnTo>
                  <a:lnTo>
                    <a:pt x="965" y="368"/>
                  </a:lnTo>
                  <a:lnTo>
                    <a:pt x="968" y="416"/>
                  </a:lnTo>
                  <a:lnTo>
                    <a:pt x="965" y="468"/>
                  </a:lnTo>
                  <a:lnTo>
                    <a:pt x="955" y="522"/>
                  </a:lnTo>
                  <a:lnTo>
                    <a:pt x="940" y="578"/>
                  </a:lnTo>
                  <a:lnTo>
                    <a:pt x="964" y="599"/>
                  </a:lnTo>
                  <a:lnTo>
                    <a:pt x="982" y="621"/>
                  </a:lnTo>
                  <a:lnTo>
                    <a:pt x="994" y="642"/>
                  </a:lnTo>
                  <a:lnTo>
                    <a:pt x="1002" y="664"/>
                  </a:lnTo>
                  <a:lnTo>
                    <a:pt x="1003" y="686"/>
                  </a:lnTo>
                  <a:lnTo>
                    <a:pt x="999" y="707"/>
                  </a:lnTo>
                  <a:lnTo>
                    <a:pt x="989" y="726"/>
                  </a:lnTo>
                  <a:lnTo>
                    <a:pt x="974" y="745"/>
                  </a:lnTo>
                  <a:lnTo>
                    <a:pt x="953" y="764"/>
                  </a:lnTo>
                  <a:lnTo>
                    <a:pt x="922" y="788"/>
                  </a:lnTo>
                  <a:lnTo>
                    <a:pt x="897" y="816"/>
                  </a:lnTo>
                  <a:lnTo>
                    <a:pt x="874" y="846"/>
                  </a:lnTo>
                  <a:lnTo>
                    <a:pt x="855" y="877"/>
                  </a:lnTo>
                  <a:lnTo>
                    <a:pt x="835" y="908"/>
                  </a:lnTo>
                  <a:lnTo>
                    <a:pt x="815" y="940"/>
                  </a:lnTo>
                  <a:lnTo>
                    <a:pt x="785" y="986"/>
                  </a:lnTo>
                  <a:lnTo>
                    <a:pt x="752" y="1030"/>
                  </a:lnTo>
                  <a:lnTo>
                    <a:pt x="715" y="1072"/>
                  </a:lnTo>
                  <a:lnTo>
                    <a:pt x="677" y="1110"/>
                  </a:lnTo>
                  <a:lnTo>
                    <a:pt x="642" y="1136"/>
                  </a:lnTo>
                  <a:lnTo>
                    <a:pt x="607" y="1156"/>
                  </a:lnTo>
                  <a:lnTo>
                    <a:pt x="570" y="1172"/>
                  </a:lnTo>
                  <a:lnTo>
                    <a:pt x="534" y="1179"/>
                  </a:lnTo>
                  <a:lnTo>
                    <a:pt x="496" y="1183"/>
                  </a:lnTo>
                  <a:lnTo>
                    <a:pt x="460" y="1179"/>
                  </a:lnTo>
                  <a:lnTo>
                    <a:pt x="423" y="1170"/>
                  </a:lnTo>
                  <a:lnTo>
                    <a:pt x="388" y="1155"/>
                  </a:lnTo>
                  <a:lnTo>
                    <a:pt x="354" y="1133"/>
                  </a:lnTo>
                  <a:lnTo>
                    <a:pt x="320" y="1105"/>
                  </a:lnTo>
                  <a:lnTo>
                    <a:pt x="284" y="1068"/>
                  </a:lnTo>
                  <a:lnTo>
                    <a:pt x="250" y="1027"/>
                  </a:lnTo>
                  <a:lnTo>
                    <a:pt x="219" y="984"/>
                  </a:lnTo>
                  <a:lnTo>
                    <a:pt x="189" y="940"/>
                  </a:lnTo>
                  <a:lnTo>
                    <a:pt x="160" y="895"/>
                  </a:lnTo>
                  <a:lnTo>
                    <a:pt x="150" y="877"/>
                  </a:lnTo>
                  <a:lnTo>
                    <a:pt x="139" y="859"/>
                  </a:lnTo>
                  <a:lnTo>
                    <a:pt x="129" y="843"/>
                  </a:lnTo>
                  <a:lnTo>
                    <a:pt x="117" y="826"/>
                  </a:lnTo>
                  <a:lnTo>
                    <a:pt x="104" y="811"/>
                  </a:lnTo>
                  <a:lnTo>
                    <a:pt x="88" y="797"/>
                  </a:lnTo>
                  <a:lnTo>
                    <a:pt x="70" y="786"/>
                  </a:lnTo>
                  <a:lnTo>
                    <a:pt x="55" y="776"/>
                  </a:lnTo>
                  <a:lnTo>
                    <a:pt x="42" y="763"/>
                  </a:lnTo>
                  <a:lnTo>
                    <a:pt x="30" y="750"/>
                  </a:lnTo>
                  <a:lnTo>
                    <a:pt x="12" y="725"/>
                  </a:lnTo>
                  <a:lnTo>
                    <a:pt x="2" y="701"/>
                  </a:lnTo>
                  <a:lnTo>
                    <a:pt x="0" y="677"/>
                  </a:lnTo>
                  <a:lnTo>
                    <a:pt x="3" y="652"/>
                  </a:lnTo>
                  <a:lnTo>
                    <a:pt x="16" y="628"/>
                  </a:lnTo>
                  <a:lnTo>
                    <a:pt x="33" y="604"/>
                  </a:lnTo>
                  <a:lnTo>
                    <a:pt x="60" y="580"/>
                  </a:lnTo>
                  <a:lnTo>
                    <a:pt x="46" y="526"/>
                  </a:lnTo>
                  <a:lnTo>
                    <a:pt x="38" y="474"/>
                  </a:lnTo>
                  <a:lnTo>
                    <a:pt x="34" y="424"/>
                  </a:lnTo>
                  <a:lnTo>
                    <a:pt x="37" y="375"/>
                  </a:lnTo>
                  <a:lnTo>
                    <a:pt x="43" y="330"/>
                  </a:lnTo>
                  <a:lnTo>
                    <a:pt x="56" y="287"/>
                  </a:lnTo>
                  <a:lnTo>
                    <a:pt x="75" y="246"/>
                  </a:lnTo>
                  <a:lnTo>
                    <a:pt x="100" y="206"/>
                  </a:lnTo>
                  <a:lnTo>
                    <a:pt x="129" y="170"/>
                  </a:lnTo>
                  <a:lnTo>
                    <a:pt x="166" y="135"/>
                  </a:lnTo>
                  <a:lnTo>
                    <a:pt x="208" y="102"/>
                  </a:lnTo>
                  <a:lnTo>
                    <a:pt x="255" y="72"/>
                  </a:lnTo>
                  <a:lnTo>
                    <a:pt x="307" y="44"/>
                  </a:lnTo>
                  <a:lnTo>
                    <a:pt x="359" y="24"/>
                  </a:lnTo>
                  <a:lnTo>
                    <a:pt x="411" y="10"/>
                  </a:lnTo>
                  <a:lnTo>
                    <a:pt x="463" y="1"/>
                  </a:lnTo>
                  <a:lnTo>
                    <a:pt x="51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Freeform 8"/>
            <p:cNvSpPr>
              <a:spLocks/>
            </p:cNvSpPr>
            <p:nvPr/>
          </p:nvSpPr>
          <p:spPr bwMode="auto">
            <a:xfrm>
              <a:off x="-3048000" y="2622550"/>
              <a:ext cx="812800" cy="847725"/>
            </a:xfrm>
            <a:custGeom>
              <a:avLst/>
              <a:gdLst>
                <a:gd name="T0" fmla="*/ 2147483647 w 1024"/>
                <a:gd name="T1" fmla="*/ 2147483647 h 1069"/>
                <a:gd name="T2" fmla="*/ 2147483647 w 1024"/>
                <a:gd name="T3" fmla="*/ 2147483647 h 1069"/>
                <a:gd name="T4" fmla="*/ 2147483647 w 1024"/>
                <a:gd name="T5" fmla="*/ 2147483647 h 1069"/>
                <a:gd name="T6" fmla="*/ 2147483647 w 1024"/>
                <a:gd name="T7" fmla="*/ 2147483647 h 1069"/>
                <a:gd name="T8" fmla="*/ 2147483647 w 1024"/>
                <a:gd name="T9" fmla="*/ 2147483647 h 1069"/>
                <a:gd name="T10" fmla="*/ 2147483647 w 1024"/>
                <a:gd name="T11" fmla="*/ 2147483647 h 1069"/>
                <a:gd name="T12" fmla="*/ 2147483647 w 1024"/>
                <a:gd name="T13" fmla="*/ 2147483647 h 1069"/>
                <a:gd name="T14" fmla="*/ 2147483647 w 1024"/>
                <a:gd name="T15" fmla="*/ 2147483647 h 1069"/>
                <a:gd name="T16" fmla="*/ 2147483647 w 1024"/>
                <a:gd name="T17" fmla="*/ 2147483647 h 1069"/>
                <a:gd name="T18" fmla="*/ 2147483647 w 1024"/>
                <a:gd name="T19" fmla="*/ 2147483647 h 1069"/>
                <a:gd name="T20" fmla="*/ 2147483647 w 1024"/>
                <a:gd name="T21" fmla="*/ 2147483647 h 1069"/>
                <a:gd name="T22" fmla="*/ 2147483647 w 1024"/>
                <a:gd name="T23" fmla="*/ 2147483647 h 1069"/>
                <a:gd name="T24" fmla="*/ 2147483647 w 1024"/>
                <a:gd name="T25" fmla="*/ 2147483647 h 1069"/>
                <a:gd name="T26" fmla="*/ 2147483647 w 1024"/>
                <a:gd name="T27" fmla="*/ 2147483647 h 1069"/>
                <a:gd name="T28" fmla="*/ 2147483647 w 1024"/>
                <a:gd name="T29" fmla="*/ 2147483647 h 1069"/>
                <a:gd name="T30" fmla="*/ 2147483647 w 1024"/>
                <a:gd name="T31" fmla="*/ 2147483647 h 1069"/>
                <a:gd name="T32" fmla="*/ 2147483647 w 1024"/>
                <a:gd name="T33" fmla="*/ 2147483647 h 1069"/>
                <a:gd name="T34" fmla="*/ 2147483647 w 1024"/>
                <a:gd name="T35" fmla="*/ 2147483647 h 1069"/>
                <a:gd name="T36" fmla="*/ 2147483647 w 1024"/>
                <a:gd name="T37" fmla="*/ 2147483647 h 1069"/>
                <a:gd name="T38" fmla="*/ 2147483647 w 1024"/>
                <a:gd name="T39" fmla="*/ 2147483647 h 1069"/>
                <a:gd name="T40" fmla="*/ 2147483647 w 1024"/>
                <a:gd name="T41" fmla="*/ 2147483647 h 1069"/>
                <a:gd name="T42" fmla="*/ 2147483647 w 1024"/>
                <a:gd name="T43" fmla="*/ 2147483647 h 1069"/>
                <a:gd name="T44" fmla="*/ 2147483647 w 1024"/>
                <a:gd name="T45" fmla="*/ 2147483647 h 1069"/>
                <a:gd name="T46" fmla="*/ 2147483647 w 1024"/>
                <a:gd name="T47" fmla="*/ 2147483647 h 1069"/>
                <a:gd name="T48" fmla="*/ 2147483647 w 1024"/>
                <a:gd name="T49" fmla="*/ 2147483647 h 1069"/>
                <a:gd name="T50" fmla="*/ 2147483647 w 1024"/>
                <a:gd name="T51" fmla="*/ 2147483647 h 1069"/>
                <a:gd name="T52" fmla="*/ 2147483647 w 1024"/>
                <a:gd name="T53" fmla="*/ 2147483647 h 1069"/>
                <a:gd name="T54" fmla="*/ 2147483647 w 1024"/>
                <a:gd name="T55" fmla="*/ 2147483647 h 1069"/>
                <a:gd name="T56" fmla="*/ 2147483647 w 1024"/>
                <a:gd name="T57" fmla="*/ 2147483647 h 1069"/>
                <a:gd name="T58" fmla="*/ 2147483647 w 1024"/>
                <a:gd name="T59" fmla="*/ 2147483647 h 1069"/>
                <a:gd name="T60" fmla="*/ 2147483647 w 1024"/>
                <a:gd name="T61" fmla="*/ 2147483647 h 1069"/>
                <a:gd name="T62" fmla="*/ 2147483647 w 1024"/>
                <a:gd name="T63" fmla="*/ 2147483647 h 1069"/>
                <a:gd name="T64" fmla="*/ 2147483647 w 1024"/>
                <a:gd name="T65" fmla="*/ 2147483647 h 1069"/>
                <a:gd name="T66" fmla="*/ 2147483647 w 1024"/>
                <a:gd name="T67" fmla="*/ 2147483647 h 106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024"/>
                <a:gd name="T103" fmla="*/ 0 h 1069"/>
                <a:gd name="T104" fmla="*/ 1024 w 1024"/>
                <a:gd name="T105" fmla="*/ 1069 h 106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024" h="1069">
                  <a:moveTo>
                    <a:pt x="895" y="0"/>
                  </a:moveTo>
                  <a:lnTo>
                    <a:pt x="961" y="22"/>
                  </a:lnTo>
                  <a:lnTo>
                    <a:pt x="1024" y="43"/>
                  </a:lnTo>
                  <a:lnTo>
                    <a:pt x="1019" y="55"/>
                  </a:lnTo>
                  <a:lnTo>
                    <a:pt x="1017" y="62"/>
                  </a:lnTo>
                  <a:lnTo>
                    <a:pt x="1014" y="66"/>
                  </a:lnTo>
                  <a:lnTo>
                    <a:pt x="972" y="91"/>
                  </a:lnTo>
                  <a:lnTo>
                    <a:pt x="934" y="119"/>
                  </a:lnTo>
                  <a:lnTo>
                    <a:pt x="901" y="151"/>
                  </a:lnTo>
                  <a:lnTo>
                    <a:pt x="872" y="185"/>
                  </a:lnTo>
                  <a:lnTo>
                    <a:pt x="848" y="222"/>
                  </a:lnTo>
                  <a:lnTo>
                    <a:pt x="828" y="262"/>
                  </a:lnTo>
                  <a:lnTo>
                    <a:pt x="811" y="304"/>
                  </a:lnTo>
                  <a:lnTo>
                    <a:pt x="799" y="348"/>
                  </a:lnTo>
                  <a:lnTo>
                    <a:pt x="789" y="394"/>
                  </a:lnTo>
                  <a:lnTo>
                    <a:pt x="757" y="600"/>
                  </a:lnTo>
                  <a:lnTo>
                    <a:pt x="727" y="806"/>
                  </a:lnTo>
                  <a:lnTo>
                    <a:pt x="698" y="1012"/>
                  </a:lnTo>
                  <a:lnTo>
                    <a:pt x="693" y="1036"/>
                  </a:lnTo>
                  <a:lnTo>
                    <a:pt x="690" y="1062"/>
                  </a:lnTo>
                  <a:lnTo>
                    <a:pt x="658" y="1067"/>
                  </a:lnTo>
                  <a:lnTo>
                    <a:pt x="627" y="1069"/>
                  </a:lnTo>
                  <a:lnTo>
                    <a:pt x="122" y="1069"/>
                  </a:lnTo>
                  <a:lnTo>
                    <a:pt x="91" y="1068"/>
                  </a:lnTo>
                  <a:lnTo>
                    <a:pt x="64" y="1064"/>
                  </a:lnTo>
                  <a:lnTo>
                    <a:pt x="43" y="1058"/>
                  </a:lnTo>
                  <a:lnTo>
                    <a:pt x="25" y="1049"/>
                  </a:lnTo>
                  <a:lnTo>
                    <a:pt x="13" y="1037"/>
                  </a:lnTo>
                  <a:lnTo>
                    <a:pt x="6" y="1020"/>
                  </a:lnTo>
                  <a:lnTo>
                    <a:pt x="1" y="999"/>
                  </a:lnTo>
                  <a:lnTo>
                    <a:pt x="0" y="974"/>
                  </a:lnTo>
                  <a:lnTo>
                    <a:pt x="3" y="944"/>
                  </a:lnTo>
                  <a:lnTo>
                    <a:pt x="35" y="717"/>
                  </a:lnTo>
                  <a:lnTo>
                    <a:pt x="70" y="490"/>
                  </a:lnTo>
                  <a:lnTo>
                    <a:pt x="103" y="263"/>
                  </a:lnTo>
                  <a:lnTo>
                    <a:pt x="109" y="223"/>
                  </a:lnTo>
                  <a:lnTo>
                    <a:pt x="122" y="187"/>
                  </a:lnTo>
                  <a:lnTo>
                    <a:pt x="136" y="156"/>
                  </a:lnTo>
                  <a:lnTo>
                    <a:pt x="154" y="129"/>
                  </a:lnTo>
                  <a:lnTo>
                    <a:pt x="176" y="104"/>
                  </a:lnTo>
                  <a:lnTo>
                    <a:pt x="199" y="83"/>
                  </a:lnTo>
                  <a:lnTo>
                    <a:pt x="226" y="66"/>
                  </a:lnTo>
                  <a:lnTo>
                    <a:pt x="254" y="49"/>
                  </a:lnTo>
                  <a:lnTo>
                    <a:pt x="286" y="35"/>
                  </a:lnTo>
                  <a:lnTo>
                    <a:pt x="318" y="22"/>
                  </a:lnTo>
                  <a:lnTo>
                    <a:pt x="354" y="11"/>
                  </a:lnTo>
                  <a:lnTo>
                    <a:pt x="389" y="1"/>
                  </a:lnTo>
                  <a:lnTo>
                    <a:pt x="400" y="43"/>
                  </a:lnTo>
                  <a:lnTo>
                    <a:pt x="415" y="82"/>
                  </a:lnTo>
                  <a:lnTo>
                    <a:pt x="433" y="118"/>
                  </a:lnTo>
                  <a:lnTo>
                    <a:pt x="453" y="151"/>
                  </a:lnTo>
                  <a:lnTo>
                    <a:pt x="476" y="182"/>
                  </a:lnTo>
                  <a:lnTo>
                    <a:pt x="502" y="212"/>
                  </a:lnTo>
                  <a:lnTo>
                    <a:pt x="530" y="239"/>
                  </a:lnTo>
                  <a:lnTo>
                    <a:pt x="557" y="267"/>
                  </a:lnTo>
                  <a:lnTo>
                    <a:pt x="585" y="295"/>
                  </a:lnTo>
                  <a:lnTo>
                    <a:pt x="614" y="323"/>
                  </a:lnTo>
                  <a:lnTo>
                    <a:pt x="642" y="351"/>
                  </a:lnTo>
                  <a:lnTo>
                    <a:pt x="671" y="323"/>
                  </a:lnTo>
                  <a:lnTo>
                    <a:pt x="700" y="295"/>
                  </a:lnTo>
                  <a:lnTo>
                    <a:pt x="728" y="267"/>
                  </a:lnTo>
                  <a:lnTo>
                    <a:pt x="756" y="239"/>
                  </a:lnTo>
                  <a:lnTo>
                    <a:pt x="784" y="211"/>
                  </a:lnTo>
                  <a:lnTo>
                    <a:pt x="809" y="181"/>
                  </a:lnTo>
                  <a:lnTo>
                    <a:pt x="831" y="150"/>
                  </a:lnTo>
                  <a:lnTo>
                    <a:pt x="852" y="117"/>
                  </a:lnTo>
                  <a:lnTo>
                    <a:pt x="870" y="81"/>
                  </a:lnTo>
                  <a:lnTo>
                    <a:pt x="884" y="42"/>
                  </a:lnTo>
                  <a:lnTo>
                    <a:pt x="89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Freeform 9"/>
            <p:cNvSpPr>
              <a:spLocks/>
            </p:cNvSpPr>
            <p:nvPr/>
          </p:nvSpPr>
          <p:spPr bwMode="auto">
            <a:xfrm>
              <a:off x="-2935288" y="1808163"/>
              <a:ext cx="784225" cy="760413"/>
            </a:xfrm>
            <a:custGeom>
              <a:avLst/>
              <a:gdLst>
                <a:gd name="T0" fmla="*/ 2147483647 w 990"/>
                <a:gd name="T1" fmla="*/ 2147483647 h 957"/>
                <a:gd name="T2" fmla="*/ 2147483647 w 990"/>
                <a:gd name="T3" fmla="*/ 2147483647 h 957"/>
                <a:gd name="T4" fmla="*/ 2147483647 w 990"/>
                <a:gd name="T5" fmla="*/ 2147483647 h 957"/>
                <a:gd name="T6" fmla="*/ 2147483647 w 990"/>
                <a:gd name="T7" fmla="*/ 2147483647 h 957"/>
                <a:gd name="T8" fmla="*/ 2147483647 w 990"/>
                <a:gd name="T9" fmla="*/ 2147483647 h 957"/>
                <a:gd name="T10" fmla="*/ 2147483647 w 990"/>
                <a:gd name="T11" fmla="*/ 2147483647 h 957"/>
                <a:gd name="T12" fmla="*/ 2147483647 w 990"/>
                <a:gd name="T13" fmla="*/ 2147483647 h 957"/>
                <a:gd name="T14" fmla="*/ 2147483647 w 990"/>
                <a:gd name="T15" fmla="*/ 2147483647 h 957"/>
                <a:gd name="T16" fmla="*/ 2147483647 w 990"/>
                <a:gd name="T17" fmla="*/ 2147483647 h 957"/>
                <a:gd name="T18" fmla="*/ 2147483647 w 990"/>
                <a:gd name="T19" fmla="*/ 2147483647 h 957"/>
                <a:gd name="T20" fmla="*/ 2147483647 w 990"/>
                <a:gd name="T21" fmla="*/ 2147483647 h 957"/>
                <a:gd name="T22" fmla="*/ 2147483647 w 990"/>
                <a:gd name="T23" fmla="*/ 2147483647 h 957"/>
                <a:gd name="T24" fmla="*/ 2147483647 w 990"/>
                <a:gd name="T25" fmla="*/ 2147483647 h 957"/>
                <a:gd name="T26" fmla="*/ 2147483647 w 990"/>
                <a:gd name="T27" fmla="*/ 2147483647 h 957"/>
                <a:gd name="T28" fmla="*/ 2147483647 w 990"/>
                <a:gd name="T29" fmla="*/ 2147483647 h 957"/>
                <a:gd name="T30" fmla="*/ 2147483647 w 990"/>
                <a:gd name="T31" fmla="*/ 2147483647 h 957"/>
                <a:gd name="T32" fmla="*/ 2147483647 w 990"/>
                <a:gd name="T33" fmla="*/ 2147483647 h 957"/>
                <a:gd name="T34" fmla="*/ 2147483647 w 990"/>
                <a:gd name="T35" fmla="*/ 2147483647 h 957"/>
                <a:gd name="T36" fmla="*/ 2147483647 w 990"/>
                <a:gd name="T37" fmla="*/ 2147483647 h 957"/>
                <a:gd name="T38" fmla="*/ 2147483647 w 990"/>
                <a:gd name="T39" fmla="*/ 2147483647 h 957"/>
                <a:gd name="T40" fmla="*/ 2147483647 w 990"/>
                <a:gd name="T41" fmla="*/ 2147483647 h 957"/>
                <a:gd name="T42" fmla="*/ 2147483647 w 990"/>
                <a:gd name="T43" fmla="*/ 2147483647 h 957"/>
                <a:gd name="T44" fmla="*/ 2147483647 w 990"/>
                <a:gd name="T45" fmla="*/ 2147483647 h 957"/>
                <a:gd name="T46" fmla="*/ 2147483647 w 990"/>
                <a:gd name="T47" fmla="*/ 2147483647 h 957"/>
                <a:gd name="T48" fmla="*/ 2147483647 w 990"/>
                <a:gd name="T49" fmla="*/ 2147483647 h 957"/>
                <a:gd name="T50" fmla="*/ 2147483647 w 990"/>
                <a:gd name="T51" fmla="*/ 2147483647 h 957"/>
                <a:gd name="T52" fmla="*/ 2147483647 w 990"/>
                <a:gd name="T53" fmla="*/ 2147483647 h 957"/>
                <a:gd name="T54" fmla="*/ 2147483647 w 990"/>
                <a:gd name="T55" fmla="*/ 2147483647 h 957"/>
                <a:gd name="T56" fmla="*/ 2147483647 w 990"/>
                <a:gd name="T57" fmla="*/ 2147483647 h 957"/>
                <a:gd name="T58" fmla="*/ 2147483647 w 990"/>
                <a:gd name="T59" fmla="*/ 2147483647 h 957"/>
                <a:gd name="T60" fmla="*/ 2147483647 w 990"/>
                <a:gd name="T61" fmla="*/ 2147483647 h 957"/>
                <a:gd name="T62" fmla="*/ 2147483647 w 990"/>
                <a:gd name="T63" fmla="*/ 2147483647 h 957"/>
                <a:gd name="T64" fmla="*/ 2147483647 w 990"/>
                <a:gd name="T65" fmla="*/ 2147483647 h 957"/>
                <a:gd name="T66" fmla="*/ 2147483647 w 990"/>
                <a:gd name="T67" fmla="*/ 2147483647 h 957"/>
                <a:gd name="T68" fmla="*/ 2147483647 w 990"/>
                <a:gd name="T69" fmla="*/ 2147483647 h 957"/>
                <a:gd name="T70" fmla="*/ 2147483647 w 990"/>
                <a:gd name="T71" fmla="*/ 2147483647 h 957"/>
                <a:gd name="T72" fmla="*/ 2147483647 w 990"/>
                <a:gd name="T73" fmla="*/ 2147483647 h 957"/>
                <a:gd name="T74" fmla="*/ 2147483647 w 990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90"/>
                <a:gd name="T115" fmla="*/ 0 h 957"/>
                <a:gd name="T116" fmla="*/ 990 w 990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90" h="957">
                  <a:moveTo>
                    <a:pt x="505" y="0"/>
                  </a:moveTo>
                  <a:lnTo>
                    <a:pt x="551" y="2"/>
                  </a:lnTo>
                  <a:lnTo>
                    <a:pt x="601" y="12"/>
                  </a:lnTo>
                  <a:lnTo>
                    <a:pt x="647" y="28"/>
                  </a:lnTo>
                  <a:lnTo>
                    <a:pt x="690" y="49"/>
                  </a:lnTo>
                  <a:lnTo>
                    <a:pt x="731" y="75"/>
                  </a:lnTo>
                  <a:lnTo>
                    <a:pt x="768" y="106"/>
                  </a:lnTo>
                  <a:lnTo>
                    <a:pt x="800" y="142"/>
                  </a:lnTo>
                  <a:lnTo>
                    <a:pt x="828" y="182"/>
                  </a:lnTo>
                  <a:lnTo>
                    <a:pt x="852" y="225"/>
                  </a:lnTo>
                  <a:lnTo>
                    <a:pt x="869" y="271"/>
                  </a:lnTo>
                  <a:lnTo>
                    <a:pt x="880" y="320"/>
                  </a:lnTo>
                  <a:lnTo>
                    <a:pt x="887" y="371"/>
                  </a:lnTo>
                  <a:lnTo>
                    <a:pt x="888" y="412"/>
                  </a:lnTo>
                  <a:lnTo>
                    <a:pt x="887" y="453"/>
                  </a:lnTo>
                  <a:lnTo>
                    <a:pt x="886" y="497"/>
                  </a:lnTo>
                  <a:lnTo>
                    <a:pt x="888" y="541"/>
                  </a:lnTo>
                  <a:lnTo>
                    <a:pt x="894" y="585"/>
                  </a:lnTo>
                  <a:lnTo>
                    <a:pt x="904" y="626"/>
                  </a:lnTo>
                  <a:lnTo>
                    <a:pt x="917" y="667"/>
                  </a:lnTo>
                  <a:lnTo>
                    <a:pt x="936" y="706"/>
                  </a:lnTo>
                  <a:lnTo>
                    <a:pt x="960" y="744"/>
                  </a:lnTo>
                  <a:lnTo>
                    <a:pt x="990" y="781"/>
                  </a:lnTo>
                  <a:lnTo>
                    <a:pt x="960" y="798"/>
                  </a:lnTo>
                  <a:lnTo>
                    <a:pt x="928" y="810"/>
                  </a:lnTo>
                  <a:lnTo>
                    <a:pt x="896" y="817"/>
                  </a:lnTo>
                  <a:lnTo>
                    <a:pt x="864" y="822"/>
                  </a:lnTo>
                  <a:lnTo>
                    <a:pt x="833" y="825"/>
                  </a:lnTo>
                  <a:lnTo>
                    <a:pt x="796" y="829"/>
                  </a:lnTo>
                  <a:lnTo>
                    <a:pt x="761" y="836"/>
                  </a:lnTo>
                  <a:lnTo>
                    <a:pt x="728" y="846"/>
                  </a:lnTo>
                  <a:lnTo>
                    <a:pt x="696" y="860"/>
                  </a:lnTo>
                  <a:lnTo>
                    <a:pt x="665" y="879"/>
                  </a:lnTo>
                  <a:lnTo>
                    <a:pt x="635" y="902"/>
                  </a:lnTo>
                  <a:lnTo>
                    <a:pt x="606" y="925"/>
                  </a:lnTo>
                  <a:lnTo>
                    <a:pt x="575" y="941"/>
                  </a:lnTo>
                  <a:lnTo>
                    <a:pt x="544" y="952"/>
                  </a:lnTo>
                  <a:lnTo>
                    <a:pt x="513" y="957"/>
                  </a:lnTo>
                  <a:lnTo>
                    <a:pt x="482" y="957"/>
                  </a:lnTo>
                  <a:lnTo>
                    <a:pt x="450" y="950"/>
                  </a:lnTo>
                  <a:lnTo>
                    <a:pt x="419" y="938"/>
                  </a:lnTo>
                  <a:lnTo>
                    <a:pt x="390" y="920"/>
                  </a:lnTo>
                  <a:lnTo>
                    <a:pt x="361" y="897"/>
                  </a:lnTo>
                  <a:lnTo>
                    <a:pt x="333" y="875"/>
                  </a:lnTo>
                  <a:lnTo>
                    <a:pt x="304" y="858"/>
                  </a:lnTo>
                  <a:lnTo>
                    <a:pt x="275" y="846"/>
                  </a:lnTo>
                  <a:lnTo>
                    <a:pt x="244" y="837"/>
                  </a:lnTo>
                  <a:lnTo>
                    <a:pt x="212" y="830"/>
                  </a:lnTo>
                  <a:lnTo>
                    <a:pt x="178" y="826"/>
                  </a:lnTo>
                  <a:lnTo>
                    <a:pt x="139" y="819"/>
                  </a:lnTo>
                  <a:lnTo>
                    <a:pt x="97" y="812"/>
                  </a:lnTo>
                  <a:lnTo>
                    <a:pt x="51" y="803"/>
                  </a:lnTo>
                  <a:lnTo>
                    <a:pt x="0" y="793"/>
                  </a:lnTo>
                  <a:lnTo>
                    <a:pt x="35" y="752"/>
                  </a:lnTo>
                  <a:lnTo>
                    <a:pt x="62" y="710"/>
                  </a:lnTo>
                  <a:lnTo>
                    <a:pt x="83" y="667"/>
                  </a:lnTo>
                  <a:lnTo>
                    <a:pt x="99" y="623"/>
                  </a:lnTo>
                  <a:lnTo>
                    <a:pt x="109" y="580"/>
                  </a:lnTo>
                  <a:lnTo>
                    <a:pt x="114" y="535"/>
                  </a:lnTo>
                  <a:lnTo>
                    <a:pt x="117" y="490"/>
                  </a:lnTo>
                  <a:lnTo>
                    <a:pt x="117" y="444"/>
                  </a:lnTo>
                  <a:lnTo>
                    <a:pt x="117" y="401"/>
                  </a:lnTo>
                  <a:lnTo>
                    <a:pt x="119" y="358"/>
                  </a:lnTo>
                  <a:lnTo>
                    <a:pt x="125" y="314"/>
                  </a:lnTo>
                  <a:lnTo>
                    <a:pt x="135" y="272"/>
                  </a:lnTo>
                  <a:lnTo>
                    <a:pt x="151" y="228"/>
                  </a:lnTo>
                  <a:lnTo>
                    <a:pt x="172" y="187"/>
                  </a:lnTo>
                  <a:lnTo>
                    <a:pt x="196" y="149"/>
                  </a:lnTo>
                  <a:lnTo>
                    <a:pt x="225" y="116"/>
                  </a:lnTo>
                  <a:lnTo>
                    <a:pt x="257" y="85"/>
                  </a:lnTo>
                  <a:lnTo>
                    <a:pt x="292" y="60"/>
                  </a:lnTo>
                  <a:lnTo>
                    <a:pt x="331" y="39"/>
                  </a:lnTo>
                  <a:lnTo>
                    <a:pt x="371" y="21"/>
                  </a:lnTo>
                  <a:lnTo>
                    <a:pt x="414" y="9"/>
                  </a:lnTo>
                  <a:lnTo>
                    <a:pt x="458" y="2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Freeform 10"/>
            <p:cNvSpPr>
              <a:spLocks/>
            </p:cNvSpPr>
            <p:nvPr/>
          </p:nvSpPr>
          <p:spPr bwMode="auto">
            <a:xfrm>
              <a:off x="-1108075" y="1730375"/>
              <a:ext cx="647700" cy="836613"/>
            </a:xfrm>
            <a:custGeom>
              <a:avLst/>
              <a:gdLst>
                <a:gd name="T0" fmla="*/ 2147483647 w 816"/>
                <a:gd name="T1" fmla="*/ 2147483647 h 1053"/>
                <a:gd name="T2" fmla="*/ 2147483647 w 816"/>
                <a:gd name="T3" fmla="*/ 2147483647 h 1053"/>
                <a:gd name="T4" fmla="*/ 2147483647 w 816"/>
                <a:gd name="T5" fmla="*/ 2147483647 h 1053"/>
                <a:gd name="T6" fmla="*/ 2147483647 w 816"/>
                <a:gd name="T7" fmla="*/ 2147483647 h 1053"/>
                <a:gd name="T8" fmla="*/ 2147483647 w 816"/>
                <a:gd name="T9" fmla="*/ 2147483647 h 1053"/>
                <a:gd name="T10" fmla="*/ 2147483647 w 816"/>
                <a:gd name="T11" fmla="*/ 2147483647 h 1053"/>
                <a:gd name="T12" fmla="*/ 2147483647 w 816"/>
                <a:gd name="T13" fmla="*/ 2147483647 h 1053"/>
                <a:gd name="T14" fmla="*/ 2147483647 w 816"/>
                <a:gd name="T15" fmla="*/ 2147483647 h 1053"/>
                <a:gd name="T16" fmla="*/ 2147483647 w 816"/>
                <a:gd name="T17" fmla="*/ 2147483647 h 1053"/>
                <a:gd name="T18" fmla="*/ 2147483647 w 816"/>
                <a:gd name="T19" fmla="*/ 2147483647 h 1053"/>
                <a:gd name="T20" fmla="*/ 2147483647 w 816"/>
                <a:gd name="T21" fmla="*/ 2147483647 h 1053"/>
                <a:gd name="T22" fmla="*/ 2147483647 w 816"/>
                <a:gd name="T23" fmla="*/ 2147483647 h 1053"/>
                <a:gd name="T24" fmla="*/ 2147483647 w 816"/>
                <a:gd name="T25" fmla="*/ 2147483647 h 1053"/>
                <a:gd name="T26" fmla="*/ 2147483647 w 816"/>
                <a:gd name="T27" fmla="*/ 2147483647 h 1053"/>
                <a:gd name="T28" fmla="*/ 2147483647 w 816"/>
                <a:gd name="T29" fmla="*/ 2147483647 h 1053"/>
                <a:gd name="T30" fmla="*/ 2147483647 w 816"/>
                <a:gd name="T31" fmla="*/ 2147483647 h 1053"/>
                <a:gd name="T32" fmla="*/ 2147483647 w 816"/>
                <a:gd name="T33" fmla="*/ 2147483647 h 1053"/>
                <a:gd name="T34" fmla="*/ 2147483647 w 816"/>
                <a:gd name="T35" fmla="*/ 2147483647 h 1053"/>
                <a:gd name="T36" fmla="*/ 2147483647 w 816"/>
                <a:gd name="T37" fmla="*/ 2147483647 h 1053"/>
                <a:gd name="T38" fmla="*/ 2147483647 w 816"/>
                <a:gd name="T39" fmla="*/ 2147483647 h 1053"/>
                <a:gd name="T40" fmla="*/ 2147483647 w 816"/>
                <a:gd name="T41" fmla="*/ 2147483647 h 1053"/>
                <a:gd name="T42" fmla="*/ 2147483647 w 816"/>
                <a:gd name="T43" fmla="*/ 2147483647 h 1053"/>
                <a:gd name="T44" fmla="*/ 2147483647 w 816"/>
                <a:gd name="T45" fmla="*/ 2147483647 h 1053"/>
                <a:gd name="T46" fmla="*/ 2147483647 w 816"/>
                <a:gd name="T47" fmla="*/ 2147483647 h 1053"/>
                <a:gd name="T48" fmla="*/ 2147483647 w 816"/>
                <a:gd name="T49" fmla="*/ 2147483647 h 1053"/>
                <a:gd name="T50" fmla="*/ 2147483647 w 816"/>
                <a:gd name="T51" fmla="*/ 2147483647 h 1053"/>
                <a:gd name="T52" fmla="*/ 2147483647 w 816"/>
                <a:gd name="T53" fmla="*/ 2147483647 h 1053"/>
                <a:gd name="T54" fmla="*/ 2147483647 w 816"/>
                <a:gd name="T55" fmla="*/ 2147483647 h 1053"/>
                <a:gd name="T56" fmla="*/ 2147483647 w 816"/>
                <a:gd name="T57" fmla="*/ 2147483647 h 1053"/>
                <a:gd name="T58" fmla="*/ 2147483647 w 816"/>
                <a:gd name="T59" fmla="*/ 2147483647 h 1053"/>
                <a:gd name="T60" fmla="*/ 2147483647 w 816"/>
                <a:gd name="T61" fmla="*/ 2147483647 h 1053"/>
                <a:gd name="T62" fmla="*/ 2147483647 w 816"/>
                <a:gd name="T63" fmla="*/ 2147483647 h 1053"/>
                <a:gd name="T64" fmla="*/ 2147483647 w 816"/>
                <a:gd name="T65" fmla="*/ 2147483647 h 1053"/>
                <a:gd name="T66" fmla="*/ 2147483647 w 816"/>
                <a:gd name="T67" fmla="*/ 2147483647 h 1053"/>
                <a:gd name="T68" fmla="*/ 2147483647 w 816"/>
                <a:gd name="T69" fmla="*/ 2147483647 h 1053"/>
                <a:gd name="T70" fmla="*/ 0 w 816"/>
                <a:gd name="T71" fmla="*/ 2147483647 h 1053"/>
                <a:gd name="T72" fmla="*/ 2147483647 w 816"/>
                <a:gd name="T73" fmla="*/ 2147483647 h 1053"/>
                <a:gd name="T74" fmla="*/ 2147483647 w 816"/>
                <a:gd name="T75" fmla="*/ 2147483647 h 1053"/>
                <a:gd name="T76" fmla="*/ 2147483647 w 816"/>
                <a:gd name="T77" fmla="*/ 2147483647 h 1053"/>
                <a:gd name="T78" fmla="*/ 2147483647 w 816"/>
                <a:gd name="T79" fmla="*/ 2147483647 h 1053"/>
                <a:gd name="T80" fmla="*/ 2147483647 w 816"/>
                <a:gd name="T81" fmla="*/ 2147483647 h 1053"/>
                <a:gd name="T82" fmla="*/ 2147483647 w 816"/>
                <a:gd name="T83" fmla="*/ 2147483647 h 1053"/>
                <a:gd name="T84" fmla="*/ 2147483647 w 816"/>
                <a:gd name="T85" fmla="*/ 2147483647 h 1053"/>
                <a:gd name="T86" fmla="*/ 2147483647 w 816"/>
                <a:gd name="T87" fmla="*/ 2147483647 h 1053"/>
                <a:gd name="T88" fmla="*/ 2147483647 w 816"/>
                <a:gd name="T89" fmla="*/ 2147483647 h 1053"/>
                <a:gd name="T90" fmla="*/ 2147483647 w 816"/>
                <a:gd name="T91" fmla="*/ 2147483647 h 1053"/>
                <a:gd name="T92" fmla="*/ 2147483647 w 816"/>
                <a:gd name="T93" fmla="*/ 2147483647 h 1053"/>
                <a:gd name="T94" fmla="*/ 2147483647 w 816"/>
                <a:gd name="T95" fmla="*/ 2147483647 h 1053"/>
                <a:gd name="T96" fmla="*/ 2147483647 w 816"/>
                <a:gd name="T97" fmla="*/ 2147483647 h 1053"/>
                <a:gd name="T98" fmla="*/ 2147483647 w 816"/>
                <a:gd name="T99" fmla="*/ 0 h 10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16"/>
                <a:gd name="T151" fmla="*/ 0 h 1053"/>
                <a:gd name="T152" fmla="*/ 816 w 816"/>
                <a:gd name="T153" fmla="*/ 1053 h 105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16" h="1053">
                  <a:moveTo>
                    <a:pt x="572" y="0"/>
                  </a:moveTo>
                  <a:lnTo>
                    <a:pt x="587" y="40"/>
                  </a:lnTo>
                  <a:lnTo>
                    <a:pt x="602" y="78"/>
                  </a:lnTo>
                  <a:lnTo>
                    <a:pt x="617" y="117"/>
                  </a:lnTo>
                  <a:lnTo>
                    <a:pt x="642" y="109"/>
                  </a:lnTo>
                  <a:lnTo>
                    <a:pt x="668" y="100"/>
                  </a:lnTo>
                  <a:lnTo>
                    <a:pt x="694" y="91"/>
                  </a:lnTo>
                  <a:lnTo>
                    <a:pt x="723" y="82"/>
                  </a:lnTo>
                  <a:lnTo>
                    <a:pt x="715" y="107"/>
                  </a:lnTo>
                  <a:lnTo>
                    <a:pt x="708" y="127"/>
                  </a:lnTo>
                  <a:lnTo>
                    <a:pt x="702" y="143"/>
                  </a:lnTo>
                  <a:lnTo>
                    <a:pt x="697" y="158"/>
                  </a:lnTo>
                  <a:lnTo>
                    <a:pt x="721" y="196"/>
                  </a:lnTo>
                  <a:lnTo>
                    <a:pt x="745" y="233"/>
                  </a:lnTo>
                  <a:lnTo>
                    <a:pt x="767" y="268"/>
                  </a:lnTo>
                  <a:lnTo>
                    <a:pt x="786" y="305"/>
                  </a:lnTo>
                  <a:lnTo>
                    <a:pt x="802" y="343"/>
                  </a:lnTo>
                  <a:lnTo>
                    <a:pt x="812" y="381"/>
                  </a:lnTo>
                  <a:lnTo>
                    <a:pt x="816" y="421"/>
                  </a:lnTo>
                  <a:lnTo>
                    <a:pt x="815" y="461"/>
                  </a:lnTo>
                  <a:lnTo>
                    <a:pt x="809" y="502"/>
                  </a:lnTo>
                  <a:lnTo>
                    <a:pt x="805" y="522"/>
                  </a:lnTo>
                  <a:lnTo>
                    <a:pt x="801" y="541"/>
                  </a:lnTo>
                  <a:lnTo>
                    <a:pt x="797" y="561"/>
                  </a:lnTo>
                  <a:lnTo>
                    <a:pt x="797" y="581"/>
                  </a:lnTo>
                  <a:lnTo>
                    <a:pt x="799" y="602"/>
                  </a:lnTo>
                  <a:lnTo>
                    <a:pt x="806" y="624"/>
                  </a:lnTo>
                  <a:lnTo>
                    <a:pt x="809" y="644"/>
                  </a:lnTo>
                  <a:lnTo>
                    <a:pt x="808" y="664"/>
                  </a:lnTo>
                  <a:lnTo>
                    <a:pt x="802" y="682"/>
                  </a:lnTo>
                  <a:lnTo>
                    <a:pt x="791" y="701"/>
                  </a:lnTo>
                  <a:lnTo>
                    <a:pt x="777" y="718"/>
                  </a:lnTo>
                  <a:lnTo>
                    <a:pt x="763" y="736"/>
                  </a:lnTo>
                  <a:lnTo>
                    <a:pt x="747" y="751"/>
                  </a:lnTo>
                  <a:lnTo>
                    <a:pt x="715" y="787"/>
                  </a:lnTo>
                  <a:lnTo>
                    <a:pt x="684" y="823"/>
                  </a:lnTo>
                  <a:lnTo>
                    <a:pt x="661" y="856"/>
                  </a:lnTo>
                  <a:lnTo>
                    <a:pt x="638" y="890"/>
                  </a:lnTo>
                  <a:lnTo>
                    <a:pt x="616" y="923"/>
                  </a:lnTo>
                  <a:lnTo>
                    <a:pt x="590" y="955"/>
                  </a:lnTo>
                  <a:lnTo>
                    <a:pt x="564" y="984"/>
                  </a:lnTo>
                  <a:lnTo>
                    <a:pt x="530" y="1011"/>
                  </a:lnTo>
                  <a:lnTo>
                    <a:pt x="494" y="1032"/>
                  </a:lnTo>
                  <a:lnTo>
                    <a:pt x="459" y="1047"/>
                  </a:lnTo>
                  <a:lnTo>
                    <a:pt x="422" y="1053"/>
                  </a:lnTo>
                  <a:lnTo>
                    <a:pt x="386" y="1053"/>
                  </a:lnTo>
                  <a:lnTo>
                    <a:pt x="349" y="1046"/>
                  </a:lnTo>
                  <a:lnTo>
                    <a:pt x="314" y="1031"/>
                  </a:lnTo>
                  <a:lnTo>
                    <a:pt x="279" y="1010"/>
                  </a:lnTo>
                  <a:lnTo>
                    <a:pt x="244" y="981"/>
                  </a:lnTo>
                  <a:lnTo>
                    <a:pt x="218" y="952"/>
                  </a:lnTo>
                  <a:lnTo>
                    <a:pt x="194" y="919"/>
                  </a:lnTo>
                  <a:lnTo>
                    <a:pt x="172" y="886"/>
                  </a:lnTo>
                  <a:lnTo>
                    <a:pt x="148" y="853"/>
                  </a:lnTo>
                  <a:lnTo>
                    <a:pt x="125" y="820"/>
                  </a:lnTo>
                  <a:lnTo>
                    <a:pt x="114" y="804"/>
                  </a:lnTo>
                  <a:lnTo>
                    <a:pt x="102" y="788"/>
                  </a:lnTo>
                  <a:lnTo>
                    <a:pt x="90" y="772"/>
                  </a:lnTo>
                  <a:lnTo>
                    <a:pt x="75" y="759"/>
                  </a:lnTo>
                  <a:lnTo>
                    <a:pt x="51" y="740"/>
                  </a:lnTo>
                  <a:lnTo>
                    <a:pt x="33" y="722"/>
                  </a:lnTo>
                  <a:lnTo>
                    <a:pt x="19" y="704"/>
                  </a:lnTo>
                  <a:lnTo>
                    <a:pt x="11" y="685"/>
                  </a:lnTo>
                  <a:lnTo>
                    <a:pt x="7" y="665"/>
                  </a:lnTo>
                  <a:lnTo>
                    <a:pt x="7" y="642"/>
                  </a:lnTo>
                  <a:lnTo>
                    <a:pt x="11" y="615"/>
                  </a:lnTo>
                  <a:lnTo>
                    <a:pt x="19" y="584"/>
                  </a:lnTo>
                  <a:lnTo>
                    <a:pt x="21" y="567"/>
                  </a:lnTo>
                  <a:lnTo>
                    <a:pt x="20" y="549"/>
                  </a:lnTo>
                  <a:lnTo>
                    <a:pt x="17" y="532"/>
                  </a:lnTo>
                  <a:lnTo>
                    <a:pt x="6" y="494"/>
                  </a:lnTo>
                  <a:lnTo>
                    <a:pt x="0" y="455"/>
                  </a:lnTo>
                  <a:lnTo>
                    <a:pt x="0" y="418"/>
                  </a:lnTo>
                  <a:lnTo>
                    <a:pt x="5" y="379"/>
                  </a:lnTo>
                  <a:lnTo>
                    <a:pt x="13" y="341"/>
                  </a:lnTo>
                  <a:lnTo>
                    <a:pt x="27" y="305"/>
                  </a:lnTo>
                  <a:lnTo>
                    <a:pt x="45" y="269"/>
                  </a:lnTo>
                  <a:lnTo>
                    <a:pt x="68" y="235"/>
                  </a:lnTo>
                  <a:lnTo>
                    <a:pt x="94" y="204"/>
                  </a:lnTo>
                  <a:lnTo>
                    <a:pt x="125" y="174"/>
                  </a:lnTo>
                  <a:lnTo>
                    <a:pt x="158" y="148"/>
                  </a:lnTo>
                  <a:lnTo>
                    <a:pt x="197" y="126"/>
                  </a:lnTo>
                  <a:lnTo>
                    <a:pt x="238" y="106"/>
                  </a:lnTo>
                  <a:lnTo>
                    <a:pt x="282" y="91"/>
                  </a:lnTo>
                  <a:lnTo>
                    <a:pt x="330" y="80"/>
                  </a:lnTo>
                  <a:lnTo>
                    <a:pt x="357" y="76"/>
                  </a:lnTo>
                  <a:lnTo>
                    <a:pt x="384" y="73"/>
                  </a:lnTo>
                  <a:lnTo>
                    <a:pt x="403" y="72"/>
                  </a:lnTo>
                  <a:lnTo>
                    <a:pt x="418" y="67"/>
                  </a:lnTo>
                  <a:lnTo>
                    <a:pt x="429" y="59"/>
                  </a:lnTo>
                  <a:lnTo>
                    <a:pt x="438" y="46"/>
                  </a:lnTo>
                  <a:lnTo>
                    <a:pt x="442" y="28"/>
                  </a:lnTo>
                  <a:lnTo>
                    <a:pt x="443" y="7"/>
                  </a:lnTo>
                  <a:lnTo>
                    <a:pt x="464" y="23"/>
                  </a:lnTo>
                  <a:lnTo>
                    <a:pt x="484" y="36"/>
                  </a:lnTo>
                  <a:lnTo>
                    <a:pt x="503" y="49"/>
                  </a:lnTo>
                  <a:lnTo>
                    <a:pt x="522" y="61"/>
                  </a:lnTo>
                  <a:lnTo>
                    <a:pt x="537" y="42"/>
                  </a:lnTo>
                  <a:lnTo>
                    <a:pt x="554" y="23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Freeform 11"/>
            <p:cNvSpPr>
              <a:spLocks/>
            </p:cNvSpPr>
            <p:nvPr/>
          </p:nvSpPr>
          <p:spPr bwMode="auto">
            <a:xfrm>
              <a:off x="-2635250" y="2765425"/>
              <a:ext cx="192088" cy="93663"/>
            </a:xfrm>
            <a:custGeom>
              <a:avLst/>
              <a:gdLst>
                <a:gd name="T0" fmla="*/ 0 w 242"/>
                <a:gd name="T1" fmla="*/ 0 h 117"/>
                <a:gd name="T2" fmla="*/ 2147483647 w 242"/>
                <a:gd name="T3" fmla="*/ 0 h 117"/>
                <a:gd name="T4" fmla="*/ 2147483647 w 242"/>
                <a:gd name="T5" fmla="*/ 2147483647 h 117"/>
                <a:gd name="T6" fmla="*/ 2147483647 w 242"/>
                <a:gd name="T7" fmla="*/ 2147483647 h 117"/>
                <a:gd name="T8" fmla="*/ 2147483647 w 242"/>
                <a:gd name="T9" fmla="*/ 2147483647 h 117"/>
                <a:gd name="T10" fmla="*/ 2147483647 w 242"/>
                <a:gd name="T11" fmla="*/ 2147483647 h 117"/>
                <a:gd name="T12" fmla="*/ 2147483647 w 242"/>
                <a:gd name="T13" fmla="*/ 2147483647 h 117"/>
                <a:gd name="T14" fmla="*/ 2147483647 w 242"/>
                <a:gd name="T15" fmla="*/ 2147483647 h 117"/>
                <a:gd name="T16" fmla="*/ 0 w 242"/>
                <a:gd name="T17" fmla="*/ 0 h 1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2"/>
                <a:gd name="T28" fmla="*/ 0 h 117"/>
                <a:gd name="T29" fmla="*/ 242 w 242"/>
                <a:gd name="T30" fmla="*/ 117 h 1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2" h="117">
                  <a:moveTo>
                    <a:pt x="0" y="0"/>
                  </a:moveTo>
                  <a:lnTo>
                    <a:pt x="242" y="0"/>
                  </a:lnTo>
                  <a:lnTo>
                    <a:pt x="204" y="41"/>
                  </a:lnTo>
                  <a:lnTo>
                    <a:pt x="168" y="79"/>
                  </a:lnTo>
                  <a:lnTo>
                    <a:pt x="132" y="117"/>
                  </a:lnTo>
                  <a:lnTo>
                    <a:pt x="97" y="86"/>
                  </a:lnTo>
                  <a:lnTo>
                    <a:pt x="65" y="57"/>
                  </a:lnTo>
                  <a:lnTo>
                    <a:pt x="33" y="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Freeform 12"/>
            <p:cNvSpPr>
              <a:spLocks noEditPoints="1"/>
            </p:cNvSpPr>
            <p:nvPr/>
          </p:nvSpPr>
          <p:spPr bwMode="auto">
            <a:xfrm>
              <a:off x="-2417763" y="2663825"/>
              <a:ext cx="1511300" cy="939800"/>
            </a:xfrm>
            <a:custGeom>
              <a:avLst/>
              <a:gdLst>
                <a:gd name="T0" fmla="*/ 2147483647 w 1903"/>
                <a:gd name="T1" fmla="*/ 2147483647 h 1185"/>
                <a:gd name="T2" fmla="*/ 2147483647 w 1903"/>
                <a:gd name="T3" fmla="*/ 2147483647 h 1185"/>
                <a:gd name="T4" fmla="*/ 2147483647 w 1903"/>
                <a:gd name="T5" fmla="*/ 2147483647 h 1185"/>
                <a:gd name="T6" fmla="*/ 2147483647 w 1903"/>
                <a:gd name="T7" fmla="*/ 2147483647 h 1185"/>
                <a:gd name="T8" fmla="*/ 2147483647 w 1903"/>
                <a:gd name="T9" fmla="*/ 2147483647 h 1185"/>
                <a:gd name="T10" fmla="*/ 2147483647 w 1903"/>
                <a:gd name="T11" fmla="*/ 0 h 1185"/>
                <a:gd name="T12" fmla="*/ 2147483647 w 1903"/>
                <a:gd name="T13" fmla="*/ 2147483647 h 1185"/>
                <a:gd name="T14" fmla="*/ 2147483647 w 1903"/>
                <a:gd name="T15" fmla="*/ 2147483647 h 1185"/>
                <a:gd name="T16" fmla="*/ 2147483647 w 1903"/>
                <a:gd name="T17" fmla="*/ 2147483647 h 1185"/>
                <a:gd name="T18" fmla="*/ 2147483647 w 1903"/>
                <a:gd name="T19" fmla="*/ 2147483647 h 1185"/>
                <a:gd name="T20" fmla="*/ 2147483647 w 1903"/>
                <a:gd name="T21" fmla="*/ 2147483647 h 1185"/>
                <a:gd name="T22" fmla="*/ 2147483647 w 1903"/>
                <a:gd name="T23" fmla="*/ 2147483647 h 1185"/>
                <a:gd name="T24" fmla="*/ 2147483647 w 1903"/>
                <a:gd name="T25" fmla="*/ 2147483647 h 1185"/>
                <a:gd name="T26" fmla="*/ 2147483647 w 1903"/>
                <a:gd name="T27" fmla="*/ 2147483647 h 1185"/>
                <a:gd name="T28" fmla="*/ 2147483647 w 1903"/>
                <a:gd name="T29" fmla="*/ 2147483647 h 1185"/>
                <a:gd name="T30" fmla="*/ 2147483647 w 1903"/>
                <a:gd name="T31" fmla="*/ 2147483647 h 1185"/>
                <a:gd name="T32" fmla="*/ 2147483647 w 1903"/>
                <a:gd name="T33" fmla="*/ 2147483647 h 1185"/>
                <a:gd name="T34" fmla="*/ 2147483647 w 1903"/>
                <a:gd name="T35" fmla="*/ 2147483647 h 1185"/>
                <a:gd name="T36" fmla="*/ 2147483647 w 1903"/>
                <a:gd name="T37" fmla="*/ 2147483647 h 1185"/>
                <a:gd name="T38" fmla="*/ 2147483647 w 1903"/>
                <a:gd name="T39" fmla="*/ 2147483647 h 1185"/>
                <a:gd name="T40" fmla="*/ 2147483647 w 1903"/>
                <a:gd name="T41" fmla="*/ 2147483647 h 1185"/>
                <a:gd name="T42" fmla="*/ 2147483647 w 1903"/>
                <a:gd name="T43" fmla="*/ 2147483647 h 1185"/>
                <a:gd name="T44" fmla="*/ 2147483647 w 1903"/>
                <a:gd name="T45" fmla="*/ 2147483647 h 1185"/>
                <a:gd name="T46" fmla="*/ 0 w 1903"/>
                <a:gd name="T47" fmla="*/ 2147483647 h 1185"/>
                <a:gd name="T48" fmla="*/ 2147483647 w 1903"/>
                <a:gd name="T49" fmla="*/ 2147483647 h 1185"/>
                <a:gd name="T50" fmla="*/ 2147483647 w 1903"/>
                <a:gd name="T51" fmla="*/ 2147483647 h 1185"/>
                <a:gd name="T52" fmla="*/ 2147483647 w 1903"/>
                <a:gd name="T53" fmla="*/ 2147483647 h 1185"/>
                <a:gd name="T54" fmla="*/ 2147483647 w 1903"/>
                <a:gd name="T55" fmla="*/ 2147483647 h 1185"/>
                <a:gd name="T56" fmla="*/ 2147483647 w 1903"/>
                <a:gd name="T57" fmla="*/ 2147483647 h 1185"/>
                <a:gd name="T58" fmla="*/ 2147483647 w 1903"/>
                <a:gd name="T59" fmla="*/ 2147483647 h 1185"/>
                <a:gd name="T60" fmla="*/ 2147483647 w 1903"/>
                <a:gd name="T61" fmla="*/ 2147483647 h 1185"/>
                <a:gd name="T62" fmla="*/ 2147483647 w 1903"/>
                <a:gd name="T63" fmla="*/ 2147483647 h 1185"/>
                <a:gd name="T64" fmla="*/ 2147483647 w 1903"/>
                <a:gd name="T65" fmla="*/ 2147483647 h 1185"/>
                <a:gd name="T66" fmla="*/ 2147483647 w 1903"/>
                <a:gd name="T67" fmla="*/ 2147483647 h 1185"/>
                <a:gd name="T68" fmla="*/ 2147483647 w 1903"/>
                <a:gd name="T69" fmla="*/ 2147483647 h 1185"/>
                <a:gd name="T70" fmla="*/ 2147483647 w 1903"/>
                <a:gd name="T71" fmla="*/ 2147483647 h 1185"/>
                <a:gd name="T72" fmla="*/ 2147483647 w 1903"/>
                <a:gd name="T73" fmla="*/ 2147483647 h 1185"/>
                <a:gd name="T74" fmla="*/ 2147483647 w 1903"/>
                <a:gd name="T75" fmla="*/ 2147483647 h 1185"/>
                <a:gd name="T76" fmla="*/ 2147483647 w 1903"/>
                <a:gd name="T77" fmla="*/ 2147483647 h 1185"/>
                <a:gd name="T78" fmla="*/ 2147483647 w 1903"/>
                <a:gd name="T79" fmla="*/ 2147483647 h 1185"/>
                <a:gd name="T80" fmla="*/ 2147483647 w 1903"/>
                <a:gd name="T81" fmla="*/ 2147483647 h 1185"/>
                <a:gd name="T82" fmla="*/ 2147483647 w 1903"/>
                <a:gd name="T83" fmla="*/ 2147483647 h 1185"/>
                <a:gd name="T84" fmla="*/ 2147483647 w 1903"/>
                <a:gd name="T85" fmla="*/ 2147483647 h 1185"/>
                <a:gd name="T86" fmla="*/ 2147483647 w 1903"/>
                <a:gd name="T87" fmla="*/ 2147483647 h 1185"/>
                <a:gd name="T88" fmla="*/ 2147483647 w 1903"/>
                <a:gd name="T89" fmla="*/ 2147483647 h 1185"/>
                <a:gd name="T90" fmla="*/ 2147483647 w 1903"/>
                <a:gd name="T91" fmla="*/ 2147483647 h 1185"/>
                <a:gd name="T92" fmla="*/ 2147483647 w 1903"/>
                <a:gd name="T93" fmla="*/ 2147483647 h 1185"/>
                <a:gd name="T94" fmla="*/ 2147483647 w 1903"/>
                <a:gd name="T95" fmla="*/ 2147483647 h 1185"/>
                <a:gd name="T96" fmla="*/ 2147483647 w 1903"/>
                <a:gd name="T97" fmla="*/ 2147483647 h 1185"/>
                <a:gd name="T98" fmla="*/ 2147483647 w 1903"/>
                <a:gd name="T99" fmla="*/ 2147483647 h 1185"/>
                <a:gd name="T100" fmla="*/ 2147483647 w 1903"/>
                <a:gd name="T101" fmla="*/ 2147483647 h 1185"/>
                <a:gd name="T102" fmla="*/ 2147483647 w 1903"/>
                <a:gd name="T103" fmla="*/ 0 h 118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903"/>
                <a:gd name="T157" fmla="*/ 0 h 1185"/>
                <a:gd name="T158" fmla="*/ 1903 w 1903"/>
                <a:gd name="T159" fmla="*/ 1185 h 118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903" h="1185">
                  <a:moveTo>
                    <a:pt x="1442" y="744"/>
                  </a:moveTo>
                  <a:lnTo>
                    <a:pt x="1381" y="745"/>
                  </a:lnTo>
                  <a:lnTo>
                    <a:pt x="1318" y="750"/>
                  </a:lnTo>
                  <a:lnTo>
                    <a:pt x="1319" y="779"/>
                  </a:lnTo>
                  <a:lnTo>
                    <a:pt x="1320" y="803"/>
                  </a:lnTo>
                  <a:lnTo>
                    <a:pt x="1321" y="827"/>
                  </a:lnTo>
                  <a:lnTo>
                    <a:pt x="1577" y="827"/>
                  </a:lnTo>
                  <a:lnTo>
                    <a:pt x="1575" y="787"/>
                  </a:lnTo>
                  <a:lnTo>
                    <a:pt x="1573" y="749"/>
                  </a:lnTo>
                  <a:lnTo>
                    <a:pt x="1507" y="747"/>
                  </a:lnTo>
                  <a:lnTo>
                    <a:pt x="1442" y="744"/>
                  </a:lnTo>
                  <a:close/>
                  <a:moveTo>
                    <a:pt x="1315" y="0"/>
                  </a:moveTo>
                  <a:lnTo>
                    <a:pt x="1399" y="29"/>
                  </a:lnTo>
                  <a:lnTo>
                    <a:pt x="1482" y="57"/>
                  </a:lnTo>
                  <a:lnTo>
                    <a:pt x="1562" y="84"/>
                  </a:lnTo>
                  <a:lnTo>
                    <a:pt x="1640" y="114"/>
                  </a:lnTo>
                  <a:lnTo>
                    <a:pt x="1673" y="131"/>
                  </a:lnTo>
                  <a:lnTo>
                    <a:pt x="1703" y="151"/>
                  </a:lnTo>
                  <a:lnTo>
                    <a:pt x="1729" y="174"/>
                  </a:lnTo>
                  <a:lnTo>
                    <a:pt x="1751" y="201"/>
                  </a:lnTo>
                  <a:lnTo>
                    <a:pt x="1769" y="232"/>
                  </a:lnTo>
                  <a:lnTo>
                    <a:pt x="1782" y="264"/>
                  </a:lnTo>
                  <a:lnTo>
                    <a:pt x="1791" y="300"/>
                  </a:lnTo>
                  <a:lnTo>
                    <a:pt x="1838" y="576"/>
                  </a:lnTo>
                  <a:lnTo>
                    <a:pt x="1884" y="852"/>
                  </a:lnTo>
                  <a:lnTo>
                    <a:pt x="1896" y="948"/>
                  </a:lnTo>
                  <a:lnTo>
                    <a:pt x="1903" y="1044"/>
                  </a:lnTo>
                  <a:lnTo>
                    <a:pt x="1903" y="1076"/>
                  </a:lnTo>
                  <a:lnTo>
                    <a:pt x="1901" y="1104"/>
                  </a:lnTo>
                  <a:lnTo>
                    <a:pt x="1896" y="1127"/>
                  </a:lnTo>
                  <a:lnTo>
                    <a:pt x="1887" y="1146"/>
                  </a:lnTo>
                  <a:lnTo>
                    <a:pt x="1874" y="1161"/>
                  </a:lnTo>
                  <a:lnTo>
                    <a:pt x="1856" y="1172"/>
                  </a:lnTo>
                  <a:lnTo>
                    <a:pt x="1834" y="1178"/>
                  </a:lnTo>
                  <a:lnTo>
                    <a:pt x="1806" y="1183"/>
                  </a:lnTo>
                  <a:lnTo>
                    <a:pt x="1774" y="1184"/>
                  </a:lnTo>
                  <a:lnTo>
                    <a:pt x="1595" y="1185"/>
                  </a:lnTo>
                  <a:lnTo>
                    <a:pt x="1416" y="1185"/>
                  </a:lnTo>
                  <a:lnTo>
                    <a:pt x="178" y="1185"/>
                  </a:lnTo>
                  <a:lnTo>
                    <a:pt x="140" y="1185"/>
                  </a:lnTo>
                  <a:lnTo>
                    <a:pt x="104" y="1184"/>
                  </a:lnTo>
                  <a:lnTo>
                    <a:pt x="79" y="1181"/>
                  </a:lnTo>
                  <a:lnTo>
                    <a:pt x="57" y="1174"/>
                  </a:lnTo>
                  <a:lnTo>
                    <a:pt x="39" y="1164"/>
                  </a:lnTo>
                  <a:lnTo>
                    <a:pt x="23" y="1152"/>
                  </a:lnTo>
                  <a:lnTo>
                    <a:pt x="11" y="1136"/>
                  </a:lnTo>
                  <a:lnTo>
                    <a:pt x="3" y="1117"/>
                  </a:lnTo>
                  <a:lnTo>
                    <a:pt x="0" y="1096"/>
                  </a:lnTo>
                  <a:lnTo>
                    <a:pt x="0" y="1072"/>
                  </a:lnTo>
                  <a:lnTo>
                    <a:pt x="13" y="943"/>
                  </a:lnTo>
                  <a:lnTo>
                    <a:pt x="26" y="813"/>
                  </a:lnTo>
                  <a:lnTo>
                    <a:pt x="43" y="683"/>
                  </a:lnTo>
                  <a:lnTo>
                    <a:pt x="62" y="555"/>
                  </a:lnTo>
                  <a:lnTo>
                    <a:pt x="85" y="428"/>
                  </a:lnTo>
                  <a:lnTo>
                    <a:pt x="115" y="300"/>
                  </a:lnTo>
                  <a:lnTo>
                    <a:pt x="127" y="263"/>
                  </a:lnTo>
                  <a:lnTo>
                    <a:pt x="142" y="227"/>
                  </a:lnTo>
                  <a:lnTo>
                    <a:pt x="162" y="195"/>
                  </a:lnTo>
                  <a:lnTo>
                    <a:pt x="187" y="167"/>
                  </a:lnTo>
                  <a:lnTo>
                    <a:pt x="214" y="143"/>
                  </a:lnTo>
                  <a:lnTo>
                    <a:pt x="245" y="123"/>
                  </a:lnTo>
                  <a:lnTo>
                    <a:pt x="282" y="107"/>
                  </a:lnTo>
                  <a:lnTo>
                    <a:pt x="381" y="70"/>
                  </a:lnTo>
                  <a:lnTo>
                    <a:pt x="484" y="37"/>
                  </a:lnTo>
                  <a:lnTo>
                    <a:pt x="590" y="2"/>
                  </a:lnTo>
                  <a:lnTo>
                    <a:pt x="614" y="98"/>
                  </a:lnTo>
                  <a:lnTo>
                    <a:pt x="637" y="192"/>
                  </a:lnTo>
                  <a:lnTo>
                    <a:pt x="656" y="287"/>
                  </a:lnTo>
                  <a:lnTo>
                    <a:pt x="676" y="381"/>
                  </a:lnTo>
                  <a:lnTo>
                    <a:pt x="696" y="475"/>
                  </a:lnTo>
                  <a:lnTo>
                    <a:pt x="718" y="568"/>
                  </a:lnTo>
                  <a:lnTo>
                    <a:pt x="743" y="660"/>
                  </a:lnTo>
                  <a:lnTo>
                    <a:pt x="771" y="750"/>
                  </a:lnTo>
                  <a:lnTo>
                    <a:pt x="806" y="840"/>
                  </a:lnTo>
                  <a:lnTo>
                    <a:pt x="828" y="837"/>
                  </a:lnTo>
                  <a:lnTo>
                    <a:pt x="848" y="616"/>
                  </a:lnTo>
                  <a:lnTo>
                    <a:pt x="868" y="391"/>
                  </a:lnTo>
                  <a:lnTo>
                    <a:pt x="888" y="162"/>
                  </a:lnTo>
                  <a:lnTo>
                    <a:pt x="904" y="149"/>
                  </a:lnTo>
                  <a:lnTo>
                    <a:pt x="918" y="138"/>
                  </a:lnTo>
                  <a:lnTo>
                    <a:pt x="931" y="130"/>
                  </a:lnTo>
                  <a:lnTo>
                    <a:pt x="942" y="125"/>
                  </a:lnTo>
                  <a:lnTo>
                    <a:pt x="953" y="124"/>
                  </a:lnTo>
                  <a:lnTo>
                    <a:pt x="965" y="126"/>
                  </a:lnTo>
                  <a:lnTo>
                    <a:pt x="978" y="132"/>
                  </a:lnTo>
                  <a:lnTo>
                    <a:pt x="993" y="141"/>
                  </a:lnTo>
                  <a:lnTo>
                    <a:pt x="1010" y="152"/>
                  </a:lnTo>
                  <a:lnTo>
                    <a:pt x="1030" y="166"/>
                  </a:lnTo>
                  <a:lnTo>
                    <a:pt x="1028" y="263"/>
                  </a:lnTo>
                  <a:lnTo>
                    <a:pt x="1032" y="359"/>
                  </a:lnTo>
                  <a:lnTo>
                    <a:pt x="1041" y="454"/>
                  </a:lnTo>
                  <a:lnTo>
                    <a:pt x="1052" y="549"/>
                  </a:lnTo>
                  <a:lnTo>
                    <a:pt x="1065" y="646"/>
                  </a:lnTo>
                  <a:lnTo>
                    <a:pt x="1079" y="741"/>
                  </a:lnTo>
                  <a:lnTo>
                    <a:pt x="1090" y="837"/>
                  </a:lnTo>
                  <a:lnTo>
                    <a:pt x="1126" y="749"/>
                  </a:lnTo>
                  <a:lnTo>
                    <a:pt x="1158" y="658"/>
                  </a:lnTo>
                  <a:lnTo>
                    <a:pt x="1185" y="567"/>
                  </a:lnTo>
                  <a:lnTo>
                    <a:pt x="1208" y="474"/>
                  </a:lnTo>
                  <a:lnTo>
                    <a:pt x="1229" y="381"/>
                  </a:lnTo>
                  <a:lnTo>
                    <a:pt x="1250" y="287"/>
                  </a:lnTo>
                  <a:lnTo>
                    <a:pt x="1270" y="192"/>
                  </a:lnTo>
                  <a:lnTo>
                    <a:pt x="1292" y="97"/>
                  </a:lnTo>
                  <a:lnTo>
                    <a:pt x="1315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solidFill>
                <a:schemeClr val="tx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441" name="Freeform 17"/>
          <p:cNvSpPr>
            <a:spLocks noEditPoints="1"/>
          </p:cNvSpPr>
          <p:nvPr/>
        </p:nvSpPr>
        <p:spPr bwMode="auto">
          <a:xfrm>
            <a:off x="776288" y="2768600"/>
            <a:ext cx="703262" cy="530225"/>
          </a:xfrm>
          <a:custGeom>
            <a:avLst/>
            <a:gdLst>
              <a:gd name="T0" fmla="*/ 2147483647 w 3544"/>
              <a:gd name="T1" fmla="*/ 2147483647 h 2672"/>
              <a:gd name="T2" fmla="*/ 2147483647 w 3544"/>
              <a:gd name="T3" fmla="*/ 2147483647 h 2672"/>
              <a:gd name="T4" fmla="*/ 2147483647 w 3544"/>
              <a:gd name="T5" fmla="*/ 2147483647 h 2672"/>
              <a:gd name="T6" fmla="*/ 2147483647 w 3544"/>
              <a:gd name="T7" fmla="*/ 2147483647 h 2672"/>
              <a:gd name="T8" fmla="*/ 2147483647 w 3544"/>
              <a:gd name="T9" fmla="*/ 2147483647 h 2672"/>
              <a:gd name="T10" fmla="*/ 2147483647 w 3544"/>
              <a:gd name="T11" fmla="*/ 2147483647 h 2672"/>
              <a:gd name="T12" fmla="*/ 2147483647 w 3544"/>
              <a:gd name="T13" fmla="*/ 2147483647 h 2672"/>
              <a:gd name="T14" fmla="*/ 2147483647 w 3544"/>
              <a:gd name="T15" fmla="*/ 2147483647 h 2672"/>
              <a:gd name="T16" fmla="*/ 2147483647 w 3544"/>
              <a:gd name="T17" fmla="*/ 2147483647 h 2672"/>
              <a:gd name="T18" fmla="*/ 2147483647 w 3544"/>
              <a:gd name="T19" fmla="*/ 2147483647 h 2672"/>
              <a:gd name="T20" fmla="*/ 2147483647 w 3544"/>
              <a:gd name="T21" fmla="*/ 2147483647 h 2672"/>
              <a:gd name="T22" fmla="*/ 2147483647 w 3544"/>
              <a:gd name="T23" fmla="*/ 2147483647 h 2672"/>
              <a:gd name="T24" fmla="*/ 2147483647 w 3544"/>
              <a:gd name="T25" fmla="*/ 2147483647 h 2672"/>
              <a:gd name="T26" fmla="*/ 2147483647 w 3544"/>
              <a:gd name="T27" fmla="*/ 2147483647 h 2672"/>
              <a:gd name="T28" fmla="*/ 2147483647 w 3544"/>
              <a:gd name="T29" fmla="*/ 2147483647 h 2672"/>
              <a:gd name="T30" fmla="*/ 2147483647 w 3544"/>
              <a:gd name="T31" fmla="*/ 2147483647 h 2672"/>
              <a:gd name="T32" fmla="*/ 2147483647 w 3544"/>
              <a:gd name="T33" fmla="*/ 2147483647 h 2672"/>
              <a:gd name="T34" fmla="*/ 2147483647 w 3544"/>
              <a:gd name="T35" fmla="*/ 2147483647 h 2672"/>
              <a:gd name="T36" fmla="*/ 2147483647 w 3544"/>
              <a:gd name="T37" fmla="*/ 2147483647 h 2672"/>
              <a:gd name="T38" fmla="*/ 2147483647 w 3544"/>
              <a:gd name="T39" fmla="*/ 2147483647 h 2672"/>
              <a:gd name="T40" fmla="*/ 2147483647 w 3544"/>
              <a:gd name="T41" fmla="*/ 2147483647 h 2672"/>
              <a:gd name="T42" fmla="*/ 2147483647 w 3544"/>
              <a:gd name="T43" fmla="*/ 2147483647 h 2672"/>
              <a:gd name="T44" fmla="*/ 2147483647 w 3544"/>
              <a:gd name="T45" fmla="*/ 2147483647 h 2672"/>
              <a:gd name="T46" fmla="*/ 2147483647 w 3544"/>
              <a:gd name="T47" fmla="*/ 2147483647 h 2672"/>
              <a:gd name="T48" fmla="*/ 2147483647 w 3544"/>
              <a:gd name="T49" fmla="*/ 2147483647 h 2672"/>
              <a:gd name="T50" fmla="*/ 2147483647 w 3544"/>
              <a:gd name="T51" fmla="*/ 2147483647 h 2672"/>
              <a:gd name="T52" fmla="*/ 2147483647 w 3544"/>
              <a:gd name="T53" fmla="*/ 2147483647 h 2672"/>
              <a:gd name="T54" fmla="*/ 2147483647 w 3544"/>
              <a:gd name="T55" fmla="*/ 2147483647 h 2672"/>
              <a:gd name="T56" fmla="*/ 2147483647 w 3544"/>
              <a:gd name="T57" fmla="*/ 2147483647 h 2672"/>
              <a:gd name="T58" fmla="*/ 2147483647 w 3544"/>
              <a:gd name="T59" fmla="*/ 2147483647 h 2672"/>
              <a:gd name="T60" fmla="*/ 2147483647 w 3544"/>
              <a:gd name="T61" fmla="*/ 2147483647 h 2672"/>
              <a:gd name="T62" fmla="*/ 2147483647 w 3544"/>
              <a:gd name="T63" fmla="*/ 2147483647 h 2672"/>
              <a:gd name="T64" fmla="*/ 2147483647 w 3544"/>
              <a:gd name="T65" fmla="*/ 2147483647 h 2672"/>
              <a:gd name="T66" fmla="*/ 2147483647 w 3544"/>
              <a:gd name="T67" fmla="*/ 2147483647 h 2672"/>
              <a:gd name="T68" fmla="*/ 2147483647 w 3544"/>
              <a:gd name="T69" fmla="*/ 2147483647 h 2672"/>
              <a:gd name="T70" fmla="*/ 2147483647 w 3544"/>
              <a:gd name="T71" fmla="*/ 2147483647 h 2672"/>
              <a:gd name="T72" fmla="*/ 2147483647 w 3544"/>
              <a:gd name="T73" fmla="*/ 2147483647 h 2672"/>
              <a:gd name="T74" fmla="*/ 2147483647 w 3544"/>
              <a:gd name="T75" fmla="*/ 2147483647 h 2672"/>
              <a:gd name="T76" fmla="*/ 2147483647 w 3544"/>
              <a:gd name="T77" fmla="*/ 2147483647 h 2672"/>
              <a:gd name="T78" fmla="*/ 2147483647 w 3544"/>
              <a:gd name="T79" fmla="*/ 2147483647 h 2672"/>
              <a:gd name="T80" fmla="*/ 2147483647 w 3544"/>
              <a:gd name="T81" fmla="*/ 2147483647 h 2672"/>
              <a:gd name="T82" fmla="*/ 2147483647 w 3544"/>
              <a:gd name="T83" fmla="*/ 2147483647 h 2672"/>
              <a:gd name="T84" fmla="*/ 2147483647 w 3544"/>
              <a:gd name="T85" fmla="*/ 2147483647 h 2672"/>
              <a:gd name="T86" fmla="*/ 2147483647 w 3544"/>
              <a:gd name="T87" fmla="*/ 2147483647 h 2672"/>
              <a:gd name="T88" fmla="*/ 2147483647 w 3544"/>
              <a:gd name="T89" fmla="*/ 2147483647 h 2672"/>
              <a:gd name="T90" fmla="*/ 2147483647 w 3544"/>
              <a:gd name="T91" fmla="*/ 2147483647 h 2672"/>
              <a:gd name="T92" fmla="*/ 2147483647 w 3544"/>
              <a:gd name="T93" fmla="*/ 2147483647 h 2672"/>
              <a:gd name="T94" fmla="*/ 2147483647 w 3544"/>
              <a:gd name="T95" fmla="*/ 2147483647 h 2672"/>
              <a:gd name="T96" fmla="*/ 2147483647 w 3544"/>
              <a:gd name="T97" fmla="*/ 2147483647 h 2672"/>
              <a:gd name="T98" fmla="*/ 2147483647 w 3544"/>
              <a:gd name="T99" fmla="*/ 2147483647 h 2672"/>
              <a:gd name="T100" fmla="*/ 2147483647 w 3544"/>
              <a:gd name="T101" fmla="*/ 2147483647 h 2672"/>
              <a:gd name="T102" fmla="*/ 2147483647 w 3544"/>
              <a:gd name="T103" fmla="*/ 2147483647 h 2672"/>
              <a:gd name="T104" fmla="*/ 2147483647 w 3544"/>
              <a:gd name="T105" fmla="*/ 2147483647 h 2672"/>
              <a:gd name="T106" fmla="*/ 2147483647 w 3544"/>
              <a:gd name="T107" fmla="*/ 2147483647 h 2672"/>
              <a:gd name="T108" fmla="*/ 2147483647 w 3544"/>
              <a:gd name="T109" fmla="*/ 2147483647 h 2672"/>
              <a:gd name="T110" fmla="*/ 2147483647 w 3544"/>
              <a:gd name="T111" fmla="*/ 2147483647 h 2672"/>
              <a:gd name="T112" fmla="*/ 2147483647 w 3544"/>
              <a:gd name="T113" fmla="*/ 2147483647 h 2672"/>
              <a:gd name="T114" fmla="*/ 2147483647 w 3544"/>
              <a:gd name="T115" fmla="*/ 2147483647 h 267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544"/>
              <a:gd name="T175" fmla="*/ 0 h 2672"/>
              <a:gd name="T176" fmla="*/ 3544 w 3544"/>
              <a:gd name="T177" fmla="*/ 2672 h 267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544" h="2672">
                <a:moveTo>
                  <a:pt x="1768" y="1623"/>
                </a:moveTo>
                <a:lnTo>
                  <a:pt x="1425" y="1624"/>
                </a:lnTo>
                <a:lnTo>
                  <a:pt x="1392" y="1627"/>
                </a:lnTo>
                <a:lnTo>
                  <a:pt x="1362" y="1634"/>
                </a:lnTo>
                <a:lnTo>
                  <a:pt x="1337" y="1644"/>
                </a:lnTo>
                <a:lnTo>
                  <a:pt x="1317" y="1658"/>
                </a:lnTo>
                <a:lnTo>
                  <a:pt x="1301" y="1675"/>
                </a:lnTo>
                <a:lnTo>
                  <a:pt x="1291" y="1696"/>
                </a:lnTo>
                <a:lnTo>
                  <a:pt x="1285" y="1718"/>
                </a:lnTo>
                <a:lnTo>
                  <a:pt x="1284" y="1744"/>
                </a:lnTo>
                <a:lnTo>
                  <a:pt x="1287" y="1767"/>
                </a:lnTo>
                <a:lnTo>
                  <a:pt x="1295" y="1787"/>
                </a:lnTo>
                <a:lnTo>
                  <a:pt x="1306" y="1805"/>
                </a:lnTo>
                <a:lnTo>
                  <a:pt x="1321" y="1820"/>
                </a:lnTo>
                <a:lnTo>
                  <a:pt x="1340" y="1832"/>
                </a:lnTo>
                <a:lnTo>
                  <a:pt x="1364" y="1840"/>
                </a:lnTo>
                <a:lnTo>
                  <a:pt x="1392" y="1846"/>
                </a:lnTo>
                <a:lnTo>
                  <a:pt x="1424" y="1848"/>
                </a:lnTo>
                <a:lnTo>
                  <a:pt x="1599" y="1850"/>
                </a:lnTo>
                <a:lnTo>
                  <a:pt x="1775" y="1849"/>
                </a:lnTo>
                <a:lnTo>
                  <a:pt x="1896" y="1849"/>
                </a:lnTo>
                <a:lnTo>
                  <a:pt x="2018" y="1850"/>
                </a:lnTo>
                <a:lnTo>
                  <a:pt x="2139" y="1847"/>
                </a:lnTo>
                <a:lnTo>
                  <a:pt x="2167" y="1845"/>
                </a:lnTo>
                <a:lnTo>
                  <a:pt x="2191" y="1837"/>
                </a:lnTo>
                <a:lnTo>
                  <a:pt x="2211" y="1828"/>
                </a:lnTo>
                <a:lnTo>
                  <a:pt x="2228" y="1815"/>
                </a:lnTo>
                <a:lnTo>
                  <a:pt x="2241" y="1799"/>
                </a:lnTo>
                <a:lnTo>
                  <a:pt x="2251" y="1780"/>
                </a:lnTo>
                <a:lnTo>
                  <a:pt x="2257" y="1760"/>
                </a:lnTo>
                <a:lnTo>
                  <a:pt x="2260" y="1738"/>
                </a:lnTo>
                <a:lnTo>
                  <a:pt x="2256" y="1712"/>
                </a:lnTo>
                <a:lnTo>
                  <a:pt x="2249" y="1689"/>
                </a:lnTo>
                <a:lnTo>
                  <a:pt x="2237" y="1670"/>
                </a:lnTo>
                <a:lnTo>
                  <a:pt x="2220" y="1654"/>
                </a:lnTo>
                <a:lnTo>
                  <a:pt x="2198" y="1641"/>
                </a:lnTo>
                <a:lnTo>
                  <a:pt x="2171" y="1630"/>
                </a:lnTo>
                <a:lnTo>
                  <a:pt x="2140" y="1624"/>
                </a:lnTo>
                <a:lnTo>
                  <a:pt x="2126" y="1623"/>
                </a:lnTo>
                <a:lnTo>
                  <a:pt x="2112" y="1623"/>
                </a:lnTo>
                <a:lnTo>
                  <a:pt x="1768" y="1623"/>
                </a:lnTo>
                <a:close/>
                <a:moveTo>
                  <a:pt x="702" y="1395"/>
                </a:moveTo>
                <a:lnTo>
                  <a:pt x="666" y="1399"/>
                </a:lnTo>
                <a:lnTo>
                  <a:pt x="632" y="1409"/>
                </a:lnTo>
                <a:lnTo>
                  <a:pt x="600" y="1424"/>
                </a:lnTo>
                <a:lnTo>
                  <a:pt x="571" y="1444"/>
                </a:lnTo>
                <a:lnTo>
                  <a:pt x="546" y="1468"/>
                </a:lnTo>
                <a:lnTo>
                  <a:pt x="524" y="1494"/>
                </a:lnTo>
                <a:lnTo>
                  <a:pt x="507" y="1524"/>
                </a:lnTo>
                <a:lnTo>
                  <a:pt x="495" y="1557"/>
                </a:lnTo>
                <a:lnTo>
                  <a:pt x="487" y="1591"/>
                </a:lnTo>
                <a:lnTo>
                  <a:pt x="487" y="1626"/>
                </a:lnTo>
                <a:lnTo>
                  <a:pt x="493" y="1664"/>
                </a:lnTo>
                <a:lnTo>
                  <a:pt x="504" y="1699"/>
                </a:lnTo>
                <a:lnTo>
                  <a:pt x="522" y="1732"/>
                </a:lnTo>
                <a:lnTo>
                  <a:pt x="544" y="1761"/>
                </a:lnTo>
                <a:lnTo>
                  <a:pt x="572" y="1787"/>
                </a:lnTo>
                <a:lnTo>
                  <a:pt x="602" y="1807"/>
                </a:lnTo>
                <a:lnTo>
                  <a:pt x="637" y="1822"/>
                </a:lnTo>
                <a:lnTo>
                  <a:pt x="673" y="1832"/>
                </a:lnTo>
                <a:lnTo>
                  <a:pt x="711" y="1835"/>
                </a:lnTo>
                <a:lnTo>
                  <a:pt x="747" y="1832"/>
                </a:lnTo>
                <a:lnTo>
                  <a:pt x="781" y="1823"/>
                </a:lnTo>
                <a:lnTo>
                  <a:pt x="813" y="1809"/>
                </a:lnTo>
                <a:lnTo>
                  <a:pt x="843" y="1790"/>
                </a:lnTo>
                <a:lnTo>
                  <a:pt x="869" y="1768"/>
                </a:lnTo>
                <a:lnTo>
                  <a:pt x="892" y="1741"/>
                </a:lnTo>
                <a:lnTo>
                  <a:pt x="910" y="1712"/>
                </a:lnTo>
                <a:lnTo>
                  <a:pt x="923" y="1680"/>
                </a:lnTo>
                <a:lnTo>
                  <a:pt x="930" y="1645"/>
                </a:lnTo>
                <a:lnTo>
                  <a:pt x="932" y="1610"/>
                </a:lnTo>
                <a:lnTo>
                  <a:pt x="929" y="1575"/>
                </a:lnTo>
                <a:lnTo>
                  <a:pt x="920" y="1540"/>
                </a:lnTo>
                <a:lnTo>
                  <a:pt x="904" y="1509"/>
                </a:lnTo>
                <a:lnTo>
                  <a:pt x="885" y="1480"/>
                </a:lnTo>
                <a:lnTo>
                  <a:pt x="861" y="1455"/>
                </a:lnTo>
                <a:lnTo>
                  <a:pt x="835" y="1433"/>
                </a:lnTo>
                <a:lnTo>
                  <a:pt x="806" y="1416"/>
                </a:lnTo>
                <a:lnTo>
                  <a:pt x="772" y="1403"/>
                </a:lnTo>
                <a:lnTo>
                  <a:pt x="738" y="1396"/>
                </a:lnTo>
                <a:lnTo>
                  <a:pt x="702" y="1395"/>
                </a:lnTo>
                <a:close/>
                <a:moveTo>
                  <a:pt x="2836" y="1395"/>
                </a:moveTo>
                <a:lnTo>
                  <a:pt x="2799" y="1397"/>
                </a:lnTo>
                <a:lnTo>
                  <a:pt x="2765" y="1405"/>
                </a:lnTo>
                <a:lnTo>
                  <a:pt x="2734" y="1418"/>
                </a:lnTo>
                <a:lnTo>
                  <a:pt x="2704" y="1437"/>
                </a:lnTo>
                <a:lnTo>
                  <a:pt x="2678" y="1458"/>
                </a:lnTo>
                <a:lnTo>
                  <a:pt x="2656" y="1484"/>
                </a:lnTo>
                <a:lnTo>
                  <a:pt x="2638" y="1513"/>
                </a:lnTo>
                <a:lnTo>
                  <a:pt x="2624" y="1545"/>
                </a:lnTo>
                <a:lnTo>
                  <a:pt x="2617" y="1579"/>
                </a:lnTo>
                <a:lnTo>
                  <a:pt x="2613" y="1615"/>
                </a:lnTo>
                <a:lnTo>
                  <a:pt x="2617" y="1651"/>
                </a:lnTo>
                <a:lnTo>
                  <a:pt x="2624" y="1684"/>
                </a:lnTo>
                <a:lnTo>
                  <a:pt x="2637" y="1714"/>
                </a:lnTo>
                <a:lnTo>
                  <a:pt x="2653" y="1743"/>
                </a:lnTo>
                <a:lnTo>
                  <a:pt x="2675" y="1768"/>
                </a:lnTo>
                <a:lnTo>
                  <a:pt x="2698" y="1790"/>
                </a:lnTo>
                <a:lnTo>
                  <a:pt x="2726" y="1808"/>
                </a:lnTo>
                <a:lnTo>
                  <a:pt x="2756" y="1822"/>
                </a:lnTo>
                <a:lnTo>
                  <a:pt x="2789" y="1831"/>
                </a:lnTo>
                <a:lnTo>
                  <a:pt x="2824" y="1835"/>
                </a:lnTo>
                <a:lnTo>
                  <a:pt x="2861" y="1834"/>
                </a:lnTo>
                <a:lnTo>
                  <a:pt x="2895" y="1828"/>
                </a:lnTo>
                <a:lnTo>
                  <a:pt x="2927" y="1816"/>
                </a:lnTo>
                <a:lnTo>
                  <a:pt x="2958" y="1799"/>
                </a:lnTo>
                <a:lnTo>
                  <a:pt x="2983" y="1777"/>
                </a:lnTo>
                <a:lnTo>
                  <a:pt x="3007" y="1753"/>
                </a:lnTo>
                <a:lnTo>
                  <a:pt x="3025" y="1724"/>
                </a:lnTo>
                <a:lnTo>
                  <a:pt x="3039" y="1692"/>
                </a:lnTo>
                <a:lnTo>
                  <a:pt x="3049" y="1657"/>
                </a:lnTo>
                <a:lnTo>
                  <a:pt x="3052" y="1621"/>
                </a:lnTo>
                <a:lnTo>
                  <a:pt x="3051" y="1584"/>
                </a:lnTo>
                <a:lnTo>
                  <a:pt x="3044" y="1550"/>
                </a:lnTo>
                <a:lnTo>
                  <a:pt x="3031" y="1517"/>
                </a:lnTo>
                <a:lnTo>
                  <a:pt x="3013" y="1488"/>
                </a:lnTo>
                <a:lnTo>
                  <a:pt x="2992" y="1461"/>
                </a:lnTo>
                <a:lnTo>
                  <a:pt x="2966" y="1439"/>
                </a:lnTo>
                <a:lnTo>
                  <a:pt x="2938" y="1420"/>
                </a:lnTo>
                <a:lnTo>
                  <a:pt x="2906" y="1407"/>
                </a:lnTo>
                <a:lnTo>
                  <a:pt x="2872" y="1398"/>
                </a:lnTo>
                <a:lnTo>
                  <a:pt x="2836" y="1395"/>
                </a:lnTo>
                <a:close/>
                <a:moveTo>
                  <a:pt x="1154" y="249"/>
                </a:moveTo>
                <a:lnTo>
                  <a:pt x="1117" y="250"/>
                </a:lnTo>
                <a:lnTo>
                  <a:pt x="1083" y="254"/>
                </a:lnTo>
                <a:lnTo>
                  <a:pt x="1051" y="260"/>
                </a:lnTo>
                <a:lnTo>
                  <a:pt x="1020" y="269"/>
                </a:lnTo>
                <a:lnTo>
                  <a:pt x="991" y="280"/>
                </a:lnTo>
                <a:lnTo>
                  <a:pt x="963" y="295"/>
                </a:lnTo>
                <a:lnTo>
                  <a:pt x="938" y="314"/>
                </a:lnTo>
                <a:lnTo>
                  <a:pt x="915" y="335"/>
                </a:lnTo>
                <a:lnTo>
                  <a:pt x="896" y="362"/>
                </a:lnTo>
                <a:lnTo>
                  <a:pt x="879" y="391"/>
                </a:lnTo>
                <a:lnTo>
                  <a:pt x="864" y="425"/>
                </a:lnTo>
                <a:lnTo>
                  <a:pt x="829" y="526"/>
                </a:lnTo>
                <a:lnTo>
                  <a:pt x="796" y="627"/>
                </a:lnTo>
                <a:lnTo>
                  <a:pt x="764" y="730"/>
                </a:lnTo>
                <a:lnTo>
                  <a:pt x="729" y="838"/>
                </a:lnTo>
                <a:lnTo>
                  <a:pt x="695" y="947"/>
                </a:lnTo>
                <a:lnTo>
                  <a:pt x="2845" y="947"/>
                </a:lnTo>
                <a:lnTo>
                  <a:pt x="2805" y="819"/>
                </a:lnTo>
                <a:lnTo>
                  <a:pt x="2767" y="696"/>
                </a:lnTo>
                <a:lnTo>
                  <a:pt x="2730" y="575"/>
                </a:lnTo>
                <a:lnTo>
                  <a:pt x="2692" y="455"/>
                </a:lnTo>
                <a:lnTo>
                  <a:pt x="2677" y="417"/>
                </a:lnTo>
                <a:lnTo>
                  <a:pt x="2659" y="381"/>
                </a:lnTo>
                <a:lnTo>
                  <a:pt x="2637" y="351"/>
                </a:lnTo>
                <a:lnTo>
                  <a:pt x="2612" y="324"/>
                </a:lnTo>
                <a:lnTo>
                  <a:pt x="2584" y="303"/>
                </a:lnTo>
                <a:lnTo>
                  <a:pt x="2554" y="285"/>
                </a:lnTo>
                <a:lnTo>
                  <a:pt x="2521" y="271"/>
                </a:lnTo>
                <a:lnTo>
                  <a:pt x="2484" y="260"/>
                </a:lnTo>
                <a:lnTo>
                  <a:pt x="2446" y="254"/>
                </a:lnTo>
                <a:lnTo>
                  <a:pt x="2405" y="250"/>
                </a:lnTo>
                <a:lnTo>
                  <a:pt x="2307" y="249"/>
                </a:lnTo>
                <a:lnTo>
                  <a:pt x="2208" y="250"/>
                </a:lnTo>
                <a:lnTo>
                  <a:pt x="1681" y="250"/>
                </a:lnTo>
                <a:lnTo>
                  <a:pt x="1154" y="249"/>
                </a:lnTo>
                <a:close/>
                <a:moveTo>
                  <a:pt x="1768" y="0"/>
                </a:moveTo>
                <a:lnTo>
                  <a:pt x="1769" y="0"/>
                </a:lnTo>
                <a:lnTo>
                  <a:pt x="2395" y="1"/>
                </a:lnTo>
                <a:lnTo>
                  <a:pt x="2455" y="3"/>
                </a:lnTo>
                <a:lnTo>
                  <a:pt x="2512" y="10"/>
                </a:lnTo>
                <a:lnTo>
                  <a:pt x="2567" y="22"/>
                </a:lnTo>
                <a:lnTo>
                  <a:pt x="2618" y="39"/>
                </a:lnTo>
                <a:lnTo>
                  <a:pt x="2666" y="61"/>
                </a:lnTo>
                <a:lnTo>
                  <a:pt x="2711" y="87"/>
                </a:lnTo>
                <a:lnTo>
                  <a:pt x="2753" y="117"/>
                </a:lnTo>
                <a:lnTo>
                  <a:pt x="2792" y="151"/>
                </a:lnTo>
                <a:lnTo>
                  <a:pt x="2827" y="189"/>
                </a:lnTo>
                <a:lnTo>
                  <a:pt x="2860" y="232"/>
                </a:lnTo>
                <a:lnTo>
                  <a:pt x="2888" y="280"/>
                </a:lnTo>
                <a:lnTo>
                  <a:pt x="2912" y="332"/>
                </a:lnTo>
                <a:lnTo>
                  <a:pt x="2934" y="387"/>
                </a:lnTo>
                <a:lnTo>
                  <a:pt x="3023" y="652"/>
                </a:lnTo>
                <a:lnTo>
                  <a:pt x="3109" y="919"/>
                </a:lnTo>
                <a:lnTo>
                  <a:pt x="3118" y="944"/>
                </a:lnTo>
                <a:lnTo>
                  <a:pt x="3127" y="967"/>
                </a:lnTo>
                <a:lnTo>
                  <a:pt x="3139" y="990"/>
                </a:lnTo>
                <a:lnTo>
                  <a:pt x="3152" y="1010"/>
                </a:lnTo>
                <a:lnTo>
                  <a:pt x="3168" y="1028"/>
                </a:lnTo>
                <a:lnTo>
                  <a:pt x="3189" y="1045"/>
                </a:lnTo>
                <a:lnTo>
                  <a:pt x="3212" y="1060"/>
                </a:lnTo>
                <a:lnTo>
                  <a:pt x="3249" y="1084"/>
                </a:lnTo>
                <a:lnTo>
                  <a:pt x="3282" y="1111"/>
                </a:lnTo>
                <a:lnTo>
                  <a:pt x="3310" y="1140"/>
                </a:lnTo>
                <a:lnTo>
                  <a:pt x="3336" y="1172"/>
                </a:lnTo>
                <a:lnTo>
                  <a:pt x="3358" y="1207"/>
                </a:lnTo>
                <a:lnTo>
                  <a:pt x="3376" y="1245"/>
                </a:lnTo>
                <a:lnTo>
                  <a:pt x="3391" y="1284"/>
                </a:lnTo>
                <a:lnTo>
                  <a:pt x="3403" y="1326"/>
                </a:lnTo>
                <a:lnTo>
                  <a:pt x="3466" y="1570"/>
                </a:lnTo>
                <a:lnTo>
                  <a:pt x="3530" y="1815"/>
                </a:lnTo>
                <a:lnTo>
                  <a:pt x="3538" y="1861"/>
                </a:lnTo>
                <a:lnTo>
                  <a:pt x="3544" y="1905"/>
                </a:lnTo>
                <a:lnTo>
                  <a:pt x="3544" y="1945"/>
                </a:lnTo>
                <a:lnTo>
                  <a:pt x="3539" y="1983"/>
                </a:lnTo>
                <a:lnTo>
                  <a:pt x="3531" y="2017"/>
                </a:lnTo>
                <a:lnTo>
                  <a:pt x="3517" y="2049"/>
                </a:lnTo>
                <a:lnTo>
                  <a:pt x="3500" y="2077"/>
                </a:lnTo>
                <a:lnTo>
                  <a:pt x="3477" y="2103"/>
                </a:lnTo>
                <a:lnTo>
                  <a:pt x="3451" y="2124"/>
                </a:lnTo>
                <a:lnTo>
                  <a:pt x="3420" y="2143"/>
                </a:lnTo>
                <a:lnTo>
                  <a:pt x="3386" y="2158"/>
                </a:lnTo>
                <a:lnTo>
                  <a:pt x="3347" y="2169"/>
                </a:lnTo>
                <a:lnTo>
                  <a:pt x="3304" y="2177"/>
                </a:lnTo>
                <a:lnTo>
                  <a:pt x="3258" y="2181"/>
                </a:lnTo>
                <a:lnTo>
                  <a:pt x="3230" y="2182"/>
                </a:lnTo>
                <a:lnTo>
                  <a:pt x="3201" y="2184"/>
                </a:lnTo>
                <a:lnTo>
                  <a:pt x="3167" y="2188"/>
                </a:lnTo>
                <a:lnTo>
                  <a:pt x="3130" y="2191"/>
                </a:lnTo>
                <a:lnTo>
                  <a:pt x="3130" y="2292"/>
                </a:lnTo>
                <a:lnTo>
                  <a:pt x="3130" y="2390"/>
                </a:lnTo>
                <a:lnTo>
                  <a:pt x="3129" y="2487"/>
                </a:lnTo>
                <a:lnTo>
                  <a:pt x="3127" y="2525"/>
                </a:lnTo>
                <a:lnTo>
                  <a:pt x="3124" y="2558"/>
                </a:lnTo>
                <a:lnTo>
                  <a:pt x="3120" y="2586"/>
                </a:lnTo>
                <a:lnTo>
                  <a:pt x="3112" y="2609"/>
                </a:lnTo>
                <a:lnTo>
                  <a:pt x="3102" y="2627"/>
                </a:lnTo>
                <a:lnTo>
                  <a:pt x="3088" y="2642"/>
                </a:lnTo>
                <a:lnTo>
                  <a:pt x="3069" y="2653"/>
                </a:lnTo>
                <a:lnTo>
                  <a:pt x="3047" y="2660"/>
                </a:lnTo>
                <a:lnTo>
                  <a:pt x="3020" y="2665"/>
                </a:lnTo>
                <a:lnTo>
                  <a:pt x="2988" y="2670"/>
                </a:lnTo>
                <a:lnTo>
                  <a:pt x="2949" y="2671"/>
                </a:lnTo>
                <a:lnTo>
                  <a:pt x="2879" y="2672"/>
                </a:lnTo>
                <a:lnTo>
                  <a:pt x="2808" y="2671"/>
                </a:lnTo>
                <a:lnTo>
                  <a:pt x="2767" y="2670"/>
                </a:lnTo>
                <a:lnTo>
                  <a:pt x="2733" y="2667"/>
                </a:lnTo>
                <a:lnTo>
                  <a:pt x="2704" y="2661"/>
                </a:lnTo>
                <a:lnTo>
                  <a:pt x="2680" y="2654"/>
                </a:lnTo>
                <a:lnTo>
                  <a:pt x="2661" y="2643"/>
                </a:lnTo>
                <a:lnTo>
                  <a:pt x="2646" y="2628"/>
                </a:lnTo>
                <a:lnTo>
                  <a:pt x="2635" y="2610"/>
                </a:lnTo>
                <a:lnTo>
                  <a:pt x="2627" y="2586"/>
                </a:lnTo>
                <a:lnTo>
                  <a:pt x="2622" y="2558"/>
                </a:lnTo>
                <a:lnTo>
                  <a:pt x="2619" y="2524"/>
                </a:lnTo>
                <a:lnTo>
                  <a:pt x="2618" y="2484"/>
                </a:lnTo>
                <a:lnTo>
                  <a:pt x="2617" y="2345"/>
                </a:lnTo>
                <a:lnTo>
                  <a:pt x="2618" y="2210"/>
                </a:lnTo>
                <a:lnTo>
                  <a:pt x="2602" y="2207"/>
                </a:lnTo>
                <a:lnTo>
                  <a:pt x="2578" y="2204"/>
                </a:lnTo>
                <a:lnTo>
                  <a:pt x="2547" y="2200"/>
                </a:lnTo>
                <a:lnTo>
                  <a:pt x="2509" y="2197"/>
                </a:lnTo>
                <a:lnTo>
                  <a:pt x="2465" y="2194"/>
                </a:lnTo>
                <a:lnTo>
                  <a:pt x="2416" y="2192"/>
                </a:lnTo>
                <a:lnTo>
                  <a:pt x="2361" y="2189"/>
                </a:lnTo>
                <a:lnTo>
                  <a:pt x="2302" y="2187"/>
                </a:lnTo>
                <a:lnTo>
                  <a:pt x="2238" y="2184"/>
                </a:lnTo>
                <a:lnTo>
                  <a:pt x="2170" y="2182"/>
                </a:lnTo>
                <a:lnTo>
                  <a:pt x="2100" y="2181"/>
                </a:lnTo>
                <a:lnTo>
                  <a:pt x="2027" y="2179"/>
                </a:lnTo>
                <a:lnTo>
                  <a:pt x="1953" y="2178"/>
                </a:lnTo>
                <a:lnTo>
                  <a:pt x="1877" y="2177"/>
                </a:lnTo>
                <a:lnTo>
                  <a:pt x="1800" y="2176"/>
                </a:lnTo>
                <a:lnTo>
                  <a:pt x="1723" y="2176"/>
                </a:lnTo>
                <a:lnTo>
                  <a:pt x="1645" y="2176"/>
                </a:lnTo>
                <a:lnTo>
                  <a:pt x="1570" y="2176"/>
                </a:lnTo>
                <a:lnTo>
                  <a:pt x="1495" y="2176"/>
                </a:lnTo>
                <a:lnTo>
                  <a:pt x="1422" y="2176"/>
                </a:lnTo>
                <a:lnTo>
                  <a:pt x="1351" y="2177"/>
                </a:lnTo>
                <a:lnTo>
                  <a:pt x="1283" y="2178"/>
                </a:lnTo>
                <a:lnTo>
                  <a:pt x="1219" y="2179"/>
                </a:lnTo>
                <a:lnTo>
                  <a:pt x="1158" y="2180"/>
                </a:lnTo>
                <a:lnTo>
                  <a:pt x="1103" y="2182"/>
                </a:lnTo>
                <a:lnTo>
                  <a:pt x="1052" y="2184"/>
                </a:lnTo>
                <a:lnTo>
                  <a:pt x="1008" y="2187"/>
                </a:lnTo>
                <a:lnTo>
                  <a:pt x="968" y="2190"/>
                </a:lnTo>
                <a:lnTo>
                  <a:pt x="937" y="2192"/>
                </a:lnTo>
                <a:lnTo>
                  <a:pt x="932" y="2292"/>
                </a:lnTo>
                <a:lnTo>
                  <a:pt x="928" y="2392"/>
                </a:lnTo>
                <a:lnTo>
                  <a:pt x="928" y="2439"/>
                </a:lnTo>
                <a:lnTo>
                  <a:pt x="928" y="2487"/>
                </a:lnTo>
                <a:lnTo>
                  <a:pt x="927" y="2533"/>
                </a:lnTo>
                <a:lnTo>
                  <a:pt x="924" y="2565"/>
                </a:lnTo>
                <a:lnTo>
                  <a:pt x="917" y="2592"/>
                </a:lnTo>
                <a:lnTo>
                  <a:pt x="908" y="2614"/>
                </a:lnTo>
                <a:lnTo>
                  <a:pt x="895" y="2632"/>
                </a:lnTo>
                <a:lnTo>
                  <a:pt x="878" y="2646"/>
                </a:lnTo>
                <a:lnTo>
                  <a:pt x="857" y="2657"/>
                </a:lnTo>
                <a:lnTo>
                  <a:pt x="830" y="2663"/>
                </a:lnTo>
                <a:lnTo>
                  <a:pt x="799" y="2668"/>
                </a:lnTo>
                <a:lnTo>
                  <a:pt x="715" y="2672"/>
                </a:lnTo>
                <a:lnTo>
                  <a:pt x="631" y="2672"/>
                </a:lnTo>
                <a:lnTo>
                  <a:pt x="546" y="2669"/>
                </a:lnTo>
                <a:lnTo>
                  <a:pt x="517" y="2665"/>
                </a:lnTo>
                <a:lnTo>
                  <a:pt x="491" y="2659"/>
                </a:lnTo>
                <a:lnTo>
                  <a:pt x="470" y="2650"/>
                </a:lnTo>
                <a:lnTo>
                  <a:pt x="453" y="2639"/>
                </a:lnTo>
                <a:lnTo>
                  <a:pt x="438" y="2624"/>
                </a:lnTo>
                <a:lnTo>
                  <a:pt x="427" y="2605"/>
                </a:lnTo>
                <a:lnTo>
                  <a:pt x="419" y="2583"/>
                </a:lnTo>
                <a:lnTo>
                  <a:pt x="414" y="2556"/>
                </a:lnTo>
                <a:lnTo>
                  <a:pt x="411" y="2525"/>
                </a:lnTo>
                <a:lnTo>
                  <a:pt x="409" y="2445"/>
                </a:lnTo>
                <a:lnTo>
                  <a:pt x="409" y="2362"/>
                </a:lnTo>
                <a:lnTo>
                  <a:pt x="410" y="2278"/>
                </a:lnTo>
                <a:lnTo>
                  <a:pt x="410" y="2188"/>
                </a:lnTo>
                <a:lnTo>
                  <a:pt x="372" y="2187"/>
                </a:lnTo>
                <a:lnTo>
                  <a:pt x="338" y="2184"/>
                </a:lnTo>
                <a:lnTo>
                  <a:pt x="307" y="2183"/>
                </a:lnTo>
                <a:lnTo>
                  <a:pt x="279" y="2182"/>
                </a:lnTo>
                <a:lnTo>
                  <a:pt x="251" y="2180"/>
                </a:lnTo>
                <a:lnTo>
                  <a:pt x="206" y="2174"/>
                </a:lnTo>
                <a:lnTo>
                  <a:pt x="167" y="2163"/>
                </a:lnTo>
                <a:lnTo>
                  <a:pt x="130" y="2148"/>
                </a:lnTo>
                <a:lnTo>
                  <a:pt x="99" y="2129"/>
                </a:lnTo>
                <a:lnTo>
                  <a:pt x="71" y="2105"/>
                </a:lnTo>
                <a:lnTo>
                  <a:pt x="47" y="2078"/>
                </a:lnTo>
                <a:lnTo>
                  <a:pt x="28" y="2047"/>
                </a:lnTo>
                <a:lnTo>
                  <a:pt x="14" y="2012"/>
                </a:lnTo>
                <a:lnTo>
                  <a:pt x="4" y="1974"/>
                </a:lnTo>
                <a:lnTo>
                  <a:pt x="0" y="1933"/>
                </a:lnTo>
                <a:lnTo>
                  <a:pt x="1" y="1889"/>
                </a:lnTo>
                <a:lnTo>
                  <a:pt x="5" y="1853"/>
                </a:lnTo>
                <a:lnTo>
                  <a:pt x="12" y="1819"/>
                </a:lnTo>
                <a:lnTo>
                  <a:pt x="77" y="1569"/>
                </a:lnTo>
                <a:lnTo>
                  <a:pt x="143" y="1319"/>
                </a:lnTo>
                <a:lnTo>
                  <a:pt x="155" y="1278"/>
                </a:lnTo>
                <a:lnTo>
                  <a:pt x="170" y="1240"/>
                </a:lnTo>
                <a:lnTo>
                  <a:pt x="187" y="1204"/>
                </a:lnTo>
                <a:lnTo>
                  <a:pt x="209" y="1171"/>
                </a:lnTo>
                <a:lnTo>
                  <a:pt x="232" y="1140"/>
                </a:lnTo>
                <a:lnTo>
                  <a:pt x="260" y="1112"/>
                </a:lnTo>
                <a:lnTo>
                  <a:pt x="291" y="1086"/>
                </a:lnTo>
                <a:lnTo>
                  <a:pt x="327" y="1064"/>
                </a:lnTo>
                <a:lnTo>
                  <a:pt x="352" y="1048"/>
                </a:lnTo>
                <a:lnTo>
                  <a:pt x="372" y="1029"/>
                </a:lnTo>
                <a:lnTo>
                  <a:pt x="390" y="1009"/>
                </a:lnTo>
                <a:lnTo>
                  <a:pt x="404" y="988"/>
                </a:lnTo>
                <a:lnTo>
                  <a:pt x="417" y="963"/>
                </a:lnTo>
                <a:lnTo>
                  <a:pt x="427" y="938"/>
                </a:lnTo>
                <a:lnTo>
                  <a:pt x="437" y="910"/>
                </a:lnTo>
                <a:lnTo>
                  <a:pt x="519" y="650"/>
                </a:lnTo>
                <a:lnTo>
                  <a:pt x="605" y="392"/>
                </a:lnTo>
                <a:lnTo>
                  <a:pt x="627" y="336"/>
                </a:lnTo>
                <a:lnTo>
                  <a:pt x="652" y="284"/>
                </a:lnTo>
                <a:lnTo>
                  <a:pt x="681" y="237"/>
                </a:lnTo>
                <a:lnTo>
                  <a:pt x="713" y="193"/>
                </a:lnTo>
                <a:lnTo>
                  <a:pt x="749" y="154"/>
                </a:lnTo>
                <a:lnTo>
                  <a:pt x="787" y="119"/>
                </a:lnTo>
                <a:lnTo>
                  <a:pt x="829" y="88"/>
                </a:lnTo>
                <a:lnTo>
                  <a:pt x="874" y="62"/>
                </a:lnTo>
                <a:lnTo>
                  <a:pt x="923" y="40"/>
                </a:lnTo>
                <a:lnTo>
                  <a:pt x="973" y="23"/>
                </a:lnTo>
                <a:lnTo>
                  <a:pt x="1027" y="10"/>
                </a:lnTo>
                <a:lnTo>
                  <a:pt x="1084" y="3"/>
                </a:lnTo>
                <a:lnTo>
                  <a:pt x="1143" y="1"/>
                </a:lnTo>
                <a:lnTo>
                  <a:pt x="1768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8442" name="Группа 37"/>
          <p:cNvGrpSpPr>
            <a:grpSpLocks/>
          </p:cNvGrpSpPr>
          <p:nvPr/>
        </p:nvGrpSpPr>
        <p:grpSpPr bwMode="auto">
          <a:xfrm>
            <a:off x="804863" y="3678238"/>
            <a:ext cx="646112" cy="847725"/>
            <a:chOff x="843669" y="3678338"/>
            <a:chExt cx="645871" cy="848054"/>
          </a:xfrm>
        </p:grpSpPr>
        <p:sp>
          <p:nvSpPr>
            <p:cNvPr id="18444" name="Freeform 6"/>
            <p:cNvSpPr>
              <a:spLocks noEditPoints="1"/>
            </p:cNvSpPr>
            <p:nvPr/>
          </p:nvSpPr>
          <p:spPr bwMode="auto">
            <a:xfrm>
              <a:off x="843669" y="3678338"/>
              <a:ext cx="645871" cy="848054"/>
            </a:xfrm>
            <a:custGeom>
              <a:avLst/>
              <a:gdLst>
                <a:gd name="T0" fmla="*/ 2147483647 w 3121"/>
                <a:gd name="T1" fmla="*/ 2147483647 h 4098"/>
                <a:gd name="T2" fmla="*/ 2147483647 w 3121"/>
                <a:gd name="T3" fmla="*/ 2147483647 h 4098"/>
                <a:gd name="T4" fmla="*/ 2147483647 w 3121"/>
                <a:gd name="T5" fmla="*/ 2147483647 h 4098"/>
                <a:gd name="T6" fmla="*/ 2147483647 w 3121"/>
                <a:gd name="T7" fmla="*/ 2147483647 h 4098"/>
                <a:gd name="T8" fmla="*/ 2147483647 w 3121"/>
                <a:gd name="T9" fmla="*/ 2147483647 h 4098"/>
                <a:gd name="T10" fmla="*/ 2147483647 w 3121"/>
                <a:gd name="T11" fmla="*/ 2147483647 h 4098"/>
                <a:gd name="T12" fmla="*/ 2147483647 w 3121"/>
                <a:gd name="T13" fmla="*/ 2147483647 h 4098"/>
                <a:gd name="T14" fmla="*/ 2147483647 w 3121"/>
                <a:gd name="T15" fmla="*/ 2147483647 h 4098"/>
                <a:gd name="T16" fmla="*/ 2147483647 w 3121"/>
                <a:gd name="T17" fmla="*/ 2147483647 h 4098"/>
                <a:gd name="T18" fmla="*/ 2147483647 w 3121"/>
                <a:gd name="T19" fmla="*/ 2147483647 h 4098"/>
                <a:gd name="T20" fmla="*/ 2147483647 w 3121"/>
                <a:gd name="T21" fmla="*/ 2147483647 h 4098"/>
                <a:gd name="T22" fmla="*/ 2147483647 w 3121"/>
                <a:gd name="T23" fmla="*/ 2147483647 h 4098"/>
                <a:gd name="T24" fmla="*/ 2147483647 w 3121"/>
                <a:gd name="T25" fmla="*/ 2147483647 h 4098"/>
                <a:gd name="T26" fmla="*/ 2147483647 w 3121"/>
                <a:gd name="T27" fmla="*/ 2147483647 h 4098"/>
                <a:gd name="T28" fmla="*/ 2147483647 w 3121"/>
                <a:gd name="T29" fmla="*/ 2147483647 h 4098"/>
                <a:gd name="T30" fmla="*/ 2147483647 w 3121"/>
                <a:gd name="T31" fmla="*/ 2147483647 h 4098"/>
                <a:gd name="T32" fmla="*/ 2147483647 w 3121"/>
                <a:gd name="T33" fmla="*/ 2147483647 h 4098"/>
                <a:gd name="T34" fmla="*/ 2147483647 w 3121"/>
                <a:gd name="T35" fmla="*/ 2147483647 h 4098"/>
                <a:gd name="T36" fmla="*/ 2147483647 w 3121"/>
                <a:gd name="T37" fmla="*/ 2147483647 h 4098"/>
                <a:gd name="T38" fmla="*/ 2147483647 w 3121"/>
                <a:gd name="T39" fmla="*/ 2147483647 h 4098"/>
                <a:gd name="T40" fmla="*/ 2147483647 w 3121"/>
                <a:gd name="T41" fmla="*/ 2147483647 h 4098"/>
                <a:gd name="T42" fmla="*/ 2147483647 w 3121"/>
                <a:gd name="T43" fmla="*/ 2147483647 h 4098"/>
                <a:gd name="T44" fmla="*/ 2147483647 w 3121"/>
                <a:gd name="T45" fmla="*/ 2147483647 h 4098"/>
                <a:gd name="T46" fmla="*/ 2147483647 w 3121"/>
                <a:gd name="T47" fmla="*/ 2147483647 h 4098"/>
                <a:gd name="T48" fmla="*/ 2147483647 w 3121"/>
                <a:gd name="T49" fmla="*/ 2147483647 h 4098"/>
                <a:gd name="T50" fmla="*/ 2147483647 w 3121"/>
                <a:gd name="T51" fmla="*/ 0 h 4098"/>
                <a:gd name="T52" fmla="*/ 2147483647 w 3121"/>
                <a:gd name="T53" fmla="*/ 2147483647 h 4098"/>
                <a:gd name="T54" fmla="*/ 2147483647 w 3121"/>
                <a:gd name="T55" fmla="*/ 2147483647 h 4098"/>
                <a:gd name="T56" fmla="*/ 2147483647 w 3121"/>
                <a:gd name="T57" fmla="*/ 2147483647 h 4098"/>
                <a:gd name="T58" fmla="*/ 2147483647 w 3121"/>
                <a:gd name="T59" fmla="*/ 2147483647 h 4098"/>
                <a:gd name="T60" fmla="*/ 2147483647 w 3121"/>
                <a:gd name="T61" fmla="*/ 2147483647 h 4098"/>
                <a:gd name="T62" fmla="*/ 2147483647 w 3121"/>
                <a:gd name="T63" fmla="*/ 2147483647 h 4098"/>
                <a:gd name="T64" fmla="*/ 2147483647 w 3121"/>
                <a:gd name="T65" fmla="*/ 2147483647 h 4098"/>
                <a:gd name="T66" fmla="*/ 2147483647 w 3121"/>
                <a:gd name="T67" fmla="*/ 2147483647 h 4098"/>
                <a:gd name="T68" fmla="*/ 2147483647 w 3121"/>
                <a:gd name="T69" fmla="*/ 2147483647 h 4098"/>
                <a:gd name="T70" fmla="*/ 2147483647 w 3121"/>
                <a:gd name="T71" fmla="*/ 2147483647 h 4098"/>
                <a:gd name="T72" fmla="*/ 2147483647 w 3121"/>
                <a:gd name="T73" fmla="*/ 2147483647 h 4098"/>
                <a:gd name="T74" fmla="*/ 2147483647 w 3121"/>
                <a:gd name="T75" fmla="*/ 2147483647 h 4098"/>
                <a:gd name="T76" fmla="*/ 2147483647 w 3121"/>
                <a:gd name="T77" fmla="*/ 2147483647 h 4098"/>
                <a:gd name="T78" fmla="*/ 2147483647 w 3121"/>
                <a:gd name="T79" fmla="*/ 2147483647 h 4098"/>
                <a:gd name="T80" fmla="*/ 2147483647 w 3121"/>
                <a:gd name="T81" fmla="*/ 2147483647 h 4098"/>
                <a:gd name="T82" fmla="*/ 2147483647 w 3121"/>
                <a:gd name="T83" fmla="*/ 2147483647 h 4098"/>
                <a:gd name="T84" fmla="*/ 0 w 3121"/>
                <a:gd name="T85" fmla="*/ 2147483647 h 4098"/>
                <a:gd name="T86" fmla="*/ 2147483647 w 3121"/>
                <a:gd name="T87" fmla="*/ 2147483647 h 4098"/>
                <a:gd name="T88" fmla="*/ 2147483647 w 3121"/>
                <a:gd name="T89" fmla="*/ 2147483647 h 4098"/>
                <a:gd name="T90" fmla="*/ 2147483647 w 3121"/>
                <a:gd name="T91" fmla="*/ 2147483647 h 4098"/>
                <a:gd name="T92" fmla="*/ 2147483647 w 3121"/>
                <a:gd name="T93" fmla="*/ 2147483647 h 4098"/>
                <a:gd name="T94" fmla="*/ 2147483647 w 3121"/>
                <a:gd name="T95" fmla="*/ 2147483647 h 40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21"/>
                <a:gd name="T145" fmla="*/ 0 h 4098"/>
                <a:gd name="T146" fmla="*/ 3121 w 3121"/>
                <a:gd name="T147" fmla="*/ 4098 h 40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21" h="4098">
                  <a:moveTo>
                    <a:pt x="2160" y="410"/>
                  </a:moveTo>
                  <a:lnTo>
                    <a:pt x="2160" y="841"/>
                  </a:lnTo>
                  <a:lnTo>
                    <a:pt x="2164" y="868"/>
                  </a:lnTo>
                  <a:lnTo>
                    <a:pt x="2172" y="893"/>
                  </a:lnTo>
                  <a:lnTo>
                    <a:pt x="2187" y="915"/>
                  </a:lnTo>
                  <a:lnTo>
                    <a:pt x="2206" y="934"/>
                  </a:lnTo>
                  <a:lnTo>
                    <a:pt x="2228" y="949"/>
                  </a:lnTo>
                  <a:lnTo>
                    <a:pt x="2253" y="957"/>
                  </a:lnTo>
                  <a:lnTo>
                    <a:pt x="2280" y="960"/>
                  </a:lnTo>
                  <a:lnTo>
                    <a:pt x="2711" y="960"/>
                  </a:lnTo>
                  <a:lnTo>
                    <a:pt x="2160" y="410"/>
                  </a:lnTo>
                  <a:close/>
                  <a:moveTo>
                    <a:pt x="360" y="240"/>
                  </a:moveTo>
                  <a:lnTo>
                    <a:pt x="332" y="243"/>
                  </a:lnTo>
                  <a:lnTo>
                    <a:pt x="308" y="252"/>
                  </a:lnTo>
                  <a:lnTo>
                    <a:pt x="285" y="267"/>
                  </a:lnTo>
                  <a:lnTo>
                    <a:pt x="267" y="286"/>
                  </a:lnTo>
                  <a:lnTo>
                    <a:pt x="252" y="308"/>
                  </a:lnTo>
                  <a:lnTo>
                    <a:pt x="243" y="333"/>
                  </a:lnTo>
                  <a:lnTo>
                    <a:pt x="241" y="360"/>
                  </a:lnTo>
                  <a:lnTo>
                    <a:pt x="241" y="3738"/>
                  </a:lnTo>
                  <a:lnTo>
                    <a:pt x="243" y="3765"/>
                  </a:lnTo>
                  <a:lnTo>
                    <a:pt x="252" y="3790"/>
                  </a:lnTo>
                  <a:lnTo>
                    <a:pt x="267" y="3812"/>
                  </a:lnTo>
                  <a:lnTo>
                    <a:pt x="285" y="3831"/>
                  </a:lnTo>
                  <a:lnTo>
                    <a:pt x="308" y="3846"/>
                  </a:lnTo>
                  <a:lnTo>
                    <a:pt x="332" y="3855"/>
                  </a:lnTo>
                  <a:lnTo>
                    <a:pt x="360" y="3858"/>
                  </a:lnTo>
                  <a:lnTo>
                    <a:pt x="2761" y="3858"/>
                  </a:lnTo>
                  <a:lnTo>
                    <a:pt x="2788" y="3855"/>
                  </a:lnTo>
                  <a:lnTo>
                    <a:pt x="2813" y="3846"/>
                  </a:lnTo>
                  <a:lnTo>
                    <a:pt x="2835" y="3831"/>
                  </a:lnTo>
                  <a:lnTo>
                    <a:pt x="2854" y="3812"/>
                  </a:lnTo>
                  <a:lnTo>
                    <a:pt x="2869" y="3790"/>
                  </a:lnTo>
                  <a:lnTo>
                    <a:pt x="2878" y="3765"/>
                  </a:lnTo>
                  <a:lnTo>
                    <a:pt x="2880" y="3738"/>
                  </a:lnTo>
                  <a:lnTo>
                    <a:pt x="2880" y="1201"/>
                  </a:lnTo>
                  <a:lnTo>
                    <a:pt x="2280" y="1201"/>
                  </a:lnTo>
                  <a:lnTo>
                    <a:pt x="2227" y="1197"/>
                  </a:lnTo>
                  <a:lnTo>
                    <a:pt x="2176" y="1185"/>
                  </a:lnTo>
                  <a:lnTo>
                    <a:pt x="2129" y="1167"/>
                  </a:lnTo>
                  <a:lnTo>
                    <a:pt x="2084" y="1142"/>
                  </a:lnTo>
                  <a:lnTo>
                    <a:pt x="2045" y="1113"/>
                  </a:lnTo>
                  <a:lnTo>
                    <a:pt x="2009" y="1077"/>
                  </a:lnTo>
                  <a:lnTo>
                    <a:pt x="1979" y="1037"/>
                  </a:lnTo>
                  <a:lnTo>
                    <a:pt x="1954" y="992"/>
                  </a:lnTo>
                  <a:lnTo>
                    <a:pt x="1935" y="944"/>
                  </a:lnTo>
                  <a:lnTo>
                    <a:pt x="1924" y="894"/>
                  </a:lnTo>
                  <a:lnTo>
                    <a:pt x="1920" y="841"/>
                  </a:lnTo>
                  <a:lnTo>
                    <a:pt x="1920" y="240"/>
                  </a:lnTo>
                  <a:lnTo>
                    <a:pt x="360" y="240"/>
                  </a:lnTo>
                  <a:close/>
                  <a:moveTo>
                    <a:pt x="360" y="0"/>
                  </a:moveTo>
                  <a:lnTo>
                    <a:pt x="2041" y="0"/>
                  </a:lnTo>
                  <a:lnTo>
                    <a:pt x="2064" y="2"/>
                  </a:lnTo>
                  <a:lnTo>
                    <a:pt x="2087" y="9"/>
                  </a:lnTo>
                  <a:lnTo>
                    <a:pt x="2107" y="20"/>
                  </a:lnTo>
                  <a:lnTo>
                    <a:pt x="2125" y="35"/>
                  </a:lnTo>
                  <a:lnTo>
                    <a:pt x="3086" y="996"/>
                  </a:lnTo>
                  <a:lnTo>
                    <a:pt x="3100" y="1013"/>
                  </a:lnTo>
                  <a:lnTo>
                    <a:pt x="3111" y="1034"/>
                  </a:lnTo>
                  <a:lnTo>
                    <a:pt x="3119" y="1057"/>
                  </a:lnTo>
                  <a:lnTo>
                    <a:pt x="3121" y="1080"/>
                  </a:lnTo>
                  <a:lnTo>
                    <a:pt x="3121" y="3738"/>
                  </a:lnTo>
                  <a:lnTo>
                    <a:pt x="3117" y="3791"/>
                  </a:lnTo>
                  <a:lnTo>
                    <a:pt x="3106" y="3842"/>
                  </a:lnTo>
                  <a:lnTo>
                    <a:pt x="3087" y="3889"/>
                  </a:lnTo>
                  <a:lnTo>
                    <a:pt x="3063" y="3934"/>
                  </a:lnTo>
                  <a:lnTo>
                    <a:pt x="3033" y="3974"/>
                  </a:lnTo>
                  <a:lnTo>
                    <a:pt x="2997" y="4010"/>
                  </a:lnTo>
                  <a:lnTo>
                    <a:pt x="2957" y="4040"/>
                  </a:lnTo>
                  <a:lnTo>
                    <a:pt x="2912" y="4064"/>
                  </a:lnTo>
                  <a:lnTo>
                    <a:pt x="2864" y="4083"/>
                  </a:lnTo>
                  <a:lnTo>
                    <a:pt x="2814" y="4094"/>
                  </a:lnTo>
                  <a:lnTo>
                    <a:pt x="2761" y="4098"/>
                  </a:lnTo>
                  <a:lnTo>
                    <a:pt x="360" y="4098"/>
                  </a:lnTo>
                  <a:lnTo>
                    <a:pt x="306" y="4094"/>
                  </a:lnTo>
                  <a:lnTo>
                    <a:pt x="257" y="4083"/>
                  </a:lnTo>
                  <a:lnTo>
                    <a:pt x="208" y="4064"/>
                  </a:lnTo>
                  <a:lnTo>
                    <a:pt x="164" y="4040"/>
                  </a:lnTo>
                  <a:lnTo>
                    <a:pt x="124" y="4010"/>
                  </a:lnTo>
                  <a:lnTo>
                    <a:pt x="88" y="3974"/>
                  </a:lnTo>
                  <a:lnTo>
                    <a:pt x="58" y="3934"/>
                  </a:lnTo>
                  <a:lnTo>
                    <a:pt x="33" y="3889"/>
                  </a:lnTo>
                  <a:lnTo>
                    <a:pt x="15" y="3842"/>
                  </a:lnTo>
                  <a:lnTo>
                    <a:pt x="3" y="3791"/>
                  </a:lnTo>
                  <a:lnTo>
                    <a:pt x="0" y="3738"/>
                  </a:lnTo>
                  <a:lnTo>
                    <a:pt x="0" y="360"/>
                  </a:lnTo>
                  <a:lnTo>
                    <a:pt x="3" y="307"/>
                  </a:lnTo>
                  <a:lnTo>
                    <a:pt x="15" y="256"/>
                  </a:lnTo>
                  <a:lnTo>
                    <a:pt x="33" y="209"/>
                  </a:lnTo>
                  <a:lnTo>
                    <a:pt x="58" y="164"/>
                  </a:lnTo>
                  <a:lnTo>
                    <a:pt x="88" y="124"/>
                  </a:lnTo>
                  <a:lnTo>
                    <a:pt x="124" y="88"/>
                  </a:lnTo>
                  <a:lnTo>
                    <a:pt x="164" y="58"/>
                  </a:lnTo>
                  <a:lnTo>
                    <a:pt x="208" y="34"/>
                  </a:lnTo>
                  <a:lnTo>
                    <a:pt x="257" y="15"/>
                  </a:lnTo>
                  <a:lnTo>
                    <a:pt x="306" y="4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5" name="Freeform 7"/>
            <p:cNvSpPr>
              <a:spLocks/>
            </p:cNvSpPr>
            <p:nvPr/>
          </p:nvSpPr>
          <p:spPr bwMode="auto">
            <a:xfrm>
              <a:off x="992668" y="4029314"/>
              <a:ext cx="347872" cy="49873"/>
            </a:xfrm>
            <a:custGeom>
              <a:avLst/>
              <a:gdLst>
                <a:gd name="T0" fmla="*/ 2147483647 w 1681"/>
                <a:gd name="T1" fmla="*/ 0 h 241"/>
                <a:gd name="T2" fmla="*/ 2147483647 w 1681"/>
                <a:gd name="T3" fmla="*/ 0 h 241"/>
                <a:gd name="T4" fmla="*/ 2147483647 w 1681"/>
                <a:gd name="T5" fmla="*/ 2147483647 h 241"/>
                <a:gd name="T6" fmla="*/ 2147483647 w 1681"/>
                <a:gd name="T7" fmla="*/ 2147483647 h 241"/>
                <a:gd name="T8" fmla="*/ 2147483647 w 1681"/>
                <a:gd name="T9" fmla="*/ 2147483647 h 241"/>
                <a:gd name="T10" fmla="*/ 2147483647 w 1681"/>
                <a:gd name="T11" fmla="*/ 2147483647 h 241"/>
                <a:gd name="T12" fmla="*/ 2147483647 w 1681"/>
                <a:gd name="T13" fmla="*/ 2147483647 h 241"/>
                <a:gd name="T14" fmla="*/ 2147483647 w 1681"/>
                <a:gd name="T15" fmla="*/ 2147483647 h 241"/>
                <a:gd name="T16" fmla="*/ 2147483647 w 1681"/>
                <a:gd name="T17" fmla="*/ 2147483647 h 241"/>
                <a:gd name="T18" fmla="*/ 2147483647 w 1681"/>
                <a:gd name="T19" fmla="*/ 2147483647 h 241"/>
                <a:gd name="T20" fmla="*/ 2147483647 w 1681"/>
                <a:gd name="T21" fmla="*/ 2147483647 h 241"/>
                <a:gd name="T22" fmla="*/ 2147483647 w 1681"/>
                <a:gd name="T23" fmla="*/ 2147483647 h 241"/>
                <a:gd name="T24" fmla="*/ 2147483647 w 1681"/>
                <a:gd name="T25" fmla="*/ 2147483647 h 241"/>
                <a:gd name="T26" fmla="*/ 2147483647 w 1681"/>
                <a:gd name="T27" fmla="*/ 2147483647 h 241"/>
                <a:gd name="T28" fmla="*/ 2147483647 w 1681"/>
                <a:gd name="T29" fmla="*/ 2147483647 h 241"/>
                <a:gd name="T30" fmla="*/ 2147483647 w 1681"/>
                <a:gd name="T31" fmla="*/ 2147483647 h 241"/>
                <a:gd name="T32" fmla="*/ 2147483647 w 1681"/>
                <a:gd name="T33" fmla="*/ 2147483647 h 241"/>
                <a:gd name="T34" fmla="*/ 2147483647 w 1681"/>
                <a:gd name="T35" fmla="*/ 2147483647 h 241"/>
                <a:gd name="T36" fmla="*/ 2147483647 w 1681"/>
                <a:gd name="T37" fmla="*/ 2147483647 h 241"/>
                <a:gd name="T38" fmla="*/ 2147483647 w 1681"/>
                <a:gd name="T39" fmla="*/ 2147483647 h 241"/>
                <a:gd name="T40" fmla="*/ 2147483647 w 1681"/>
                <a:gd name="T41" fmla="*/ 2147483647 h 241"/>
                <a:gd name="T42" fmla="*/ 2147483647 w 1681"/>
                <a:gd name="T43" fmla="*/ 2147483647 h 241"/>
                <a:gd name="T44" fmla="*/ 2147483647 w 1681"/>
                <a:gd name="T45" fmla="*/ 2147483647 h 241"/>
                <a:gd name="T46" fmla="*/ 0 w 1681"/>
                <a:gd name="T47" fmla="*/ 2147483647 h 241"/>
                <a:gd name="T48" fmla="*/ 2147483647 w 1681"/>
                <a:gd name="T49" fmla="*/ 2147483647 h 241"/>
                <a:gd name="T50" fmla="*/ 2147483647 w 1681"/>
                <a:gd name="T51" fmla="*/ 2147483647 h 241"/>
                <a:gd name="T52" fmla="*/ 2147483647 w 1681"/>
                <a:gd name="T53" fmla="*/ 2147483647 h 241"/>
                <a:gd name="T54" fmla="*/ 2147483647 w 1681"/>
                <a:gd name="T55" fmla="*/ 2147483647 h 241"/>
                <a:gd name="T56" fmla="*/ 2147483647 w 1681"/>
                <a:gd name="T57" fmla="*/ 2147483647 h 241"/>
                <a:gd name="T58" fmla="*/ 2147483647 w 1681"/>
                <a:gd name="T59" fmla="*/ 2147483647 h 241"/>
                <a:gd name="T60" fmla="*/ 2147483647 w 1681"/>
                <a:gd name="T61" fmla="*/ 0 h 2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1"/>
                <a:gd name="T94" fmla="*/ 0 h 241"/>
                <a:gd name="T95" fmla="*/ 1681 w 1681"/>
                <a:gd name="T96" fmla="*/ 241 h 241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1" h="241">
                  <a:moveTo>
                    <a:pt x="120" y="0"/>
                  </a:moveTo>
                  <a:lnTo>
                    <a:pt x="1560" y="0"/>
                  </a:lnTo>
                  <a:lnTo>
                    <a:pt x="1588" y="4"/>
                  </a:lnTo>
                  <a:lnTo>
                    <a:pt x="1614" y="13"/>
                  </a:lnTo>
                  <a:lnTo>
                    <a:pt x="1636" y="28"/>
                  </a:lnTo>
                  <a:lnTo>
                    <a:pt x="1655" y="46"/>
                  </a:lnTo>
                  <a:lnTo>
                    <a:pt x="1668" y="69"/>
                  </a:lnTo>
                  <a:lnTo>
                    <a:pt x="1677" y="93"/>
                  </a:lnTo>
                  <a:lnTo>
                    <a:pt x="1681" y="121"/>
                  </a:lnTo>
                  <a:lnTo>
                    <a:pt x="1677" y="148"/>
                  </a:lnTo>
                  <a:lnTo>
                    <a:pt x="1668" y="174"/>
                  </a:lnTo>
                  <a:lnTo>
                    <a:pt x="1655" y="197"/>
                  </a:lnTo>
                  <a:lnTo>
                    <a:pt x="1636" y="215"/>
                  </a:lnTo>
                  <a:lnTo>
                    <a:pt x="1614" y="229"/>
                  </a:lnTo>
                  <a:lnTo>
                    <a:pt x="1588" y="238"/>
                  </a:lnTo>
                  <a:lnTo>
                    <a:pt x="1560" y="241"/>
                  </a:lnTo>
                  <a:lnTo>
                    <a:pt x="120" y="241"/>
                  </a:lnTo>
                  <a:lnTo>
                    <a:pt x="93" y="238"/>
                  </a:lnTo>
                  <a:lnTo>
                    <a:pt x="67" y="229"/>
                  </a:lnTo>
                  <a:lnTo>
                    <a:pt x="45" y="215"/>
                  </a:lnTo>
                  <a:lnTo>
                    <a:pt x="26" y="197"/>
                  </a:lnTo>
                  <a:lnTo>
                    <a:pt x="12" y="174"/>
                  </a:lnTo>
                  <a:lnTo>
                    <a:pt x="4" y="148"/>
                  </a:lnTo>
                  <a:lnTo>
                    <a:pt x="0" y="121"/>
                  </a:lnTo>
                  <a:lnTo>
                    <a:pt x="4" y="93"/>
                  </a:lnTo>
                  <a:lnTo>
                    <a:pt x="12" y="69"/>
                  </a:lnTo>
                  <a:lnTo>
                    <a:pt x="26" y="46"/>
                  </a:lnTo>
                  <a:lnTo>
                    <a:pt x="45" y="28"/>
                  </a:lnTo>
                  <a:lnTo>
                    <a:pt x="67" y="13"/>
                  </a:lnTo>
                  <a:lnTo>
                    <a:pt x="93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6" name="Freeform 8"/>
            <p:cNvSpPr>
              <a:spLocks/>
            </p:cNvSpPr>
            <p:nvPr/>
          </p:nvSpPr>
          <p:spPr bwMode="auto">
            <a:xfrm>
              <a:off x="992668" y="4128854"/>
              <a:ext cx="347872" cy="49666"/>
            </a:xfrm>
            <a:custGeom>
              <a:avLst/>
              <a:gdLst>
                <a:gd name="T0" fmla="*/ 2147483647 w 1681"/>
                <a:gd name="T1" fmla="*/ 0 h 240"/>
                <a:gd name="T2" fmla="*/ 2147483647 w 1681"/>
                <a:gd name="T3" fmla="*/ 0 h 240"/>
                <a:gd name="T4" fmla="*/ 2147483647 w 1681"/>
                <a:gd name="T5" fmla="*/ 2147483647 h 240"/>
                <a:gd name="T6" fmla="*/ 2147483647 w 1681"/>
                <a:gd name="T7" fmla="*/ 2147483647 h 240"/>
                <a:gd name="T8" fmla="*/ 2147483647 w 1681"/>
                <a:gd name="T9" fmla="*/ 2147483647 h 240"/>
                <a:gd name="T10" fmla="*/ 2147483647 w 1681"/>
                <a:gd name="T11" fmla="*/ 2147483647 h 240"/>
                <a:gd name="T12" fmla="*/ 2147483647 w 1681"/>
                <a:gd name="T13" fmla="*/ 2147483647 h 240"/>
                <a:gd name="T14" fmla="*/ 2147483647 w 1681"/>
                <a:gd name="T15" fmla="*/ 2147483647 h 240"/>
                <a:gd name="T16" fmla="*/ 2147483647 w 1681"/>
                <a:gd name="T17" fmla="*/ 2147483647 h 240"/>
                <a:gd name="T18" fmla="*/ 2147483647 w 1681"/>
                <a:gd name="T19" fmla="*/ 2147483647 h 240"/>
                <a:gd name="T20" fmla="*/ 2147483647 w 1681"/>
                <a:gd name="T21" fmla="*/ 2147483647 h 240"/>
                <a:gd name="T22" fmla="*/ 2147483647 w 1681"/>
                <a:gd name="T23" fmla="*/ 2147483647 h 240"/>
                <a:gd name="T24" fmla="*/ 2147483647 w 1681"/>
                <a:gd name="T25" fmla="*/ 2147483647 h 240"/>
                <a:gd name="T26" fmla="*/ 2147483647 w 1681"/>
                <a:gd name="T27" fmla="*/ 2147483647 h 240"/>
                <a:gd name="T28" fmla="*/ 2147483647 w 1681"/>
                <a:gd name="T29" fmla="*/ 2147483647 h 240"/>
                <a:gd name="T30" fmla="*/ 2147483647 w 1681"/>
                <a:gd name="T31" fmla="*/ 2147483647 h 240"/>
                <a:gd name="T32" fmla="*/ 2147483647 w 1681"/>
                <a:gd name="T33" fmla="*/ 2147483647 h 240"/>
                <a:gd name="T34" fmla="*/ 2147483647 w 1681"/>
                <a:gd name="T35" fmla="*/ 2147483647 h 240"/>
                <a:gd name="T36" fmla="*/ 2147483647 w 1681"/>
                <a:gd name="T37" fmla="*/ 2147483647 h 240"/>
                <a:gd name="T38" fmla="*/ 2147483647 w 1681"/>
                <a:gd name="T39" fmla="*/ 2147483647 h 240"/>
                <a:gd name="T40" fmla="*/ 2147483647 w 1681"/>
                <a:gd name="T41" fmla="*/ 2147483647 h 240"/>
                <a:gd name="T42" fmla="*/ 2147483647 w 1681"/>
                <a:gd name="T43" fmla="*/ 2147483647 h 240"/>
                <a:gd name="T44" fmla="*/ 2147483647 w 1681"/>
                <a:gd name="T45" fmla="*/ 2147483647 h 240"/>
                <a:gd name="T46" fmla="*/ 0 w 1681"/>
                <a:gd name="T47" fmla="*/ 2147483647 h 240"/>
                <a:gd name="T48" fmla="*/ 2147483647 w 1681"/>
                <a:gd name="T49" fmla="*/ 2147483647 h 240"/>
                <a:gd name="T50" fmla="*/ 2147483647 w 1681"/>
                <a:gd name="T51" fmla="*/ 2147483647 h 240"/>
                <a:gd name="T52" fmla="*/ 2147483647 w 1681"/>
                <a:gd name="T53" fmla="*/ 2147483647 h 240"/>
                <a:gd name="T54" fmla="*/ 2147483647 w 1681"/>
                <a:gd name="T55" fmla="*/ 2147483647 h 240"/>
                <a:gd name="T56" fmla="*/ 2147483647 w 1681"/>
                <a:gd name="T57" fmla="*/ 2147483647 h 240"/>
                <a:gd name="T58" fmla="*/ 2147483647 w 1681"/>
                <a:gd name="T59" fmla="*/ 2147483647 h 240"/>
                <a:gd name="T60" fmla="*/ 2147483647 w 1681"/>
                <a:gd name="T61" fmla="*/ 0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1"/>
                <a:gd name="T94" fmla="*/ 0 h 240"/>
                <a:gd name="T95" fmla="*/ 1681 w 1681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1" h="240">
                  <a:moveTo>
                    <a:pt x="120" y="0"/>
                  </a:moveTo>
                  <a:lnTo>
                    <a:pt x="1560" y="0"/>
                  </a:lnTo>
                  <a:lnTo>
                    <a:pt x="1588" y="4"/>
                  </a:lnTo>
                  <a:lnTo>
                    <a:pt x="1614" y="12"/>
                  </a:lnTo>
                  <a:lnTo>
                    <a:pt x="1636" y="26"/>
                  </a:lnTo>
                  <a:lnTo>
                    <a:pt x="1655" y="45"/>
                  </a:lnTo>
                  <a:lnTo>
                    <a:pt x="1668" y="67"/>
                  </a:lnTo>
                  <a:lnTo>
                    <a:pt x="1677" y="93"/>
                  </a:lnTo>
                  <a:lnTo>
                    <a:pt x="1681" y="120"/>
                  </a:lnTo>
                  <a:lnTo>
                    <a:pt x="1677" y="148"/>
                  </a:lnTo>
                  <a:lnTo>
                    <a:pt x="1668" y="173"/>
                  </a:lnTo>
                  <a:lnTo>
                    <a:pt x="1655" y="195"/>
                  </a:lnTo>
                  <a:lnTo>
                    <a:pt x="1636" y="214"/>
                  </a:lnTo>
                  <a:lnTo>
                    <a:pt x="1614" y="228"/>
                  </a:lnTo>
                  <a:lnTo>
                    <a:pt x="1588" y="237"/>
                  </a:lnTo>
                  <a:lnTo>
                    <a:pt x="1560" y="240"/>
                  </a:lnTo>
                  <a:lnTo>
                    <a:pt x="120" y="240"/>
                  </a:lnTo>
                  <a:lnTo>
                    <a:pt x="93" y="237"/>
                  </a:lnTo>
                  <a:lnTo>
                    <a:pt x="67" y="228"/>
                  </a:lnTo>
                  <a:lnTo>
                    <a:pt x="45" y="214"/>
                  </a:lnTo>
                  <a:lnTo>
                    <a:pt x="26" y="195"/>
                  </a:lnTo>
                  <a:lnTo>
                    <a:pt x="12" y="173"/>
                  </a:lnTo>
                  <a:lnTo>
                    <a:pt x="4" y="148"/>
                  </a:lnTo>
                  <a:lnTo>
                    <a:pt x="0" y="120"/>
                  </a:lnTo>
                  <a:lnTo>
                    <a:pt x="4" y="93"/>
                  </a:lnTo>
                  <a:lnTo>
                    <a:pt x="12" y="67"/>
                  </a:lnTo>
                  <a:lnTo>
                    <a:pt x="26" y="45"/>
                  </a:lnTo>
                  <a:lnTo>
                    <a:pt x="45" y="26"/>
                  </a:lnTo>
                  <a:lnTo>
                    <a:pt x="67" y="12"/>
                  </a:lnTo>
                  <a:lnTo>
                    <a:pt x="93" y="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7" name="Freeform 9"/>
            <p:cNvSpPr>
              <a:spLocks/>
            </p:cNvSpPr>
            <p:nvPr/>
          </p:nvSpPr>
          <p:spPr bwMode="auto">
            <a:xfrm>
              <a:off x="992668" y="4228187"/>
              <a:ext cx="347872" cy="49666"/>
            </a:xfrm>
            <a:custGeom>
              <a:avLst/>
              <a:gdLst>
                <a:gd name="T0" fmla="*/ 2147483647 w 1681"/>
                <a:gd name="T1" fmla="*/ 0 h 240"/>
                <a:gd name="T2" fmla="*/ 2147483647 w 1681"/>
                <a:gd name="T3" fmla="*/ 0 h 240"/>
                <a:gd name="T4" fmla="*/ 2147483647 w 1681"/>
                <a:gd name="T5" fmla="*/ 2147483647 h 240"/>
                <a:gd name="T6" fmla="*/ 2147483647 w 1681"/>
                <a:gd name="T7" fmla="*/ 2147483647 h 240"/>
                <a:gd name="T8" fmla="*/ 2147483647 w 1681"/>
                <a:gd name="T9" fmla="*/ 2147483647 h 240"/>
                <a:gd name="T10" fmla="*/ 2147483647 w 1681"/>
                <a:gd name="T11" fmla="*/ 2147483647 h 240"/>
                <a:gd name="T12" fmla="*/ 2147483647 w 1681"/>
                <a:gd name="T13" fmla="*/ 2147483647 h 240"/>
                <a:gd name="T14" fmla="*/ 2147483647 w 1681"/>
                <a:gd name="T15" fmla="*/ 2147483647 h 240"/>
                <a:gd name="T16" fmla="*/ 2147483647 w 1681"/>
                <a:gd name="T17" fmla="*/ 2147483647 h 240"/>
                <a:gd name="T18" fmla="*/ 2147483647 w 1681"/>
                <a:gd name="T19" fmla="*/ 2147483647 h 240"/>
                <a:gd name="T20" fmla="*/ 2147483647 w 1681"/>
                <a:gd name="T21" fmla="*/ 2147483647 h 240"/>
                <a:gd name="T22" fmla="*/ 2147483647 w 1681"/>
                <a:gd name="T23" fmla="*/ 2147483647 h 240"/>
                <a:gd name="T24" fmla="*/ 2147483647 w 1681"/>
                <a:gd name="T25" fmla="*/ 2147483647 h 240"/>
                <a:gd name="T26" fmla="*/ 2147483647 w 1681"/>
                <a:gd name="T27" fmla="*/ 2147483647 h 240"/>
                <a:gd name="T28" fmla="*/ 2147483647 w 1681"/>
                <a:gd name="T29" fmla="*/ 2147483647 h 240"/>
                <a:gd name="T30" fmla="*/ 2147483647 w 1681"/>
                <a:gd name="T31" fmla="*/ 2147483647 h 240"/>
                <a:gd name="T32" fmla="*/ 2147483647 w 1681"/>
                <a:gd name="T33" fmla="*/ 2147483647 h 240"/>
                <a:gd name="T34" fmla="*/ 2147483647 w 1681"/>
                <a:gd name="T35" fmla="*/ 2147483647 h 240"/>
                <a:gd name="T36" fmla="*/ 2147483647 w 1681"/>
                <a:gd name="T37" fmla="*/ 2147483647 h 240"/>
                <a:gd name="T38" fmla="*/ 2147483647 w 1681"/>
                <a:gd name="T39" fmla="*/ 2147483647 h 240"/>
                <a:gd name="T40" fmla="*/ 2147483647 w 1681"/>
                <a:gd name="T41" fmla="*/ 2147483647 h 240"/>
                <a:gd name="T42" fmla="*/ 2147483647 w 1681"/>
                <a:gd name="T43" fmla="*/ 2147483647 h 240"/>
                <a:gd name="T44" fmla="*/ 2147483647 w 1681"/>
                <a:gd name="T45" fmla="*/ 2147483647 h 240"/>
                <a:gd name="T46" fmla="*/ 0 w 1681"/>
                <a:gd name="T47" fmla="*/ 2147483647 h 240"/>
                <a:gd name="T48" fmla="*/ 2147483647 w 1681"/>
                <a:gd name="T49" fmla="*/ 2147483647 h 240"/>
                <a:gd name="T50" fmla="*/ 2147483647 w 1681"/>
                <a:gd name="T51" fmla="*/ 2147483647 h 240"/>
                <a:gd name="T52" fmla="*/ 2147483647 w 1681"/>
                <a:gd name="T53" fmla="*/ 2147483647 h 240"/>
                <a:gd name="T54" fmla="*/ 2147483647 w 1681"/>
                <a:gd name="T55" fmla="*/ 2147483647 h 240"/>
                <a:gd name="T56" fmla="*/ 2147483647 w 1681"/>
                <a:gd name="T57" fmla="*/ 2147483647 h 240"/>
                <a:gd name="T58" fmla="*/ 2147483647 w 1681"/>
                <a:gd name="T59" fmla="*/ 2147483647 h 240"/>
                <a:gd name="T60" fmla="*/ 2147483647 w 1681"/>
                <a:gd name="T61" fmla="*/ 0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681"/>
                <a:gd name="T94" fmla="*/ 0 h 240"/>
                <a:gd name="T95" fmla="*/ 1681 w 1681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681" h="240">
                  <a:moveTo>
                    <a:pt x="120" y="0"/>
                  </a:moveTo>
                  <a:lnTo>
                    <a:pt x="1560" y="0"/>
                  </a:lnTo>
                  <a:lnTo>
                    <a:pt x="1588" y="3"/>
                  </a:lnTo>
                  <a:lnTo>
                    <a:pt x="1614" y="13"/>
                  </a:lnTo>
                  <a:lnTo>
                    <a:pt x="1636" y="27"/>
                  </a:lnTo>
                  <a:lnTo>
                    <a:pt x="1655" y="45"/>
                  </a:lnTo>
                  <a:lnTo>
                    <a:pt x="1668" y="68"/>
                  </a:lnTo>
                  <a:lnTo>
                    <a:pt x="1677" y="92"/>
                  </a:lnTo>
                  <a:lnTo>
                    <a:pt x="1681" y="121"/>
                  </a:lnTo>
                  <a:lnTo>
                    <a:pt x="1677" y="148"/>
                  </a:lnTo>
                  <a:lnTo>
                    <a:pt x="1668" y="173"/>
                  </a:lnTo>
                  <a:lnTo>
                    <a:pt x="1655" y="195"/>
                  </a:lnTo>
                  <a:lnTo>
                    <a:pt x="1636" y="214"/>
                  </a:lnTo>
                  <a:lnTo>
                    <a:pt x="1614" y="228"/>
                  </a:lnTo>
                  <a:lnTo>
                    <a:pt x="1588" y="238"/>
                  </a:lnTo>
                  <a:lnTo>
                    <a:pt x="1560" y="240"/>
                  </a:lnTo>
                  <a:lnTo>
                    <a:pt x="120" y="240"/>
                  </a:lnTo>
                  <a:lnTo>
                    <a:pt x="93" y="238"/>
                  </a:lnTo>
                  <a:lnTo>
                    <a:pt x="67" y="228"/>
                  </a:lnTo>
                  <a:lnTo>
                    <a:pt x="45" y="214"/>
                  </a:lnTo>
                  <a:lnTo>
                    <a:pt x="26" y="195"/>
                  </a:lnTo>
                  <a:lnTo>
                    <a:pt x="12" y="173"/>
                  </a:lnTo>
                  <a:lnTo>
                    <a:pt x="4" y="148"/>
                  </a:lnTo>
                  <a:lnTo>
                    <a:pt x="0" y="121"/>
                  </a:lnTo>
                  <a:lnTo>
                    <a:pt x="4" y="92"/>
                  </a:lnTo>
                  <a:lnTo>
                    <a:pt x="12" y="68"/>
                  </a:lnTo>
                  <a:lnTo>
                    <a:pt x="26" y="45"/>
                  </a:lnTo>
                  <a:lnTo>
                    <a:pt x="45" y="27"/>
                  </a:lnTo>
                  <a:lnTo>
                    <a:pt x="67" y="13"/>
                  </a:lnTo>
                  <a:lnTo>
                    <a:pt x="93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8" name="Freeform 10"/>
            <p:cNvSpPr>
              <a:spLocks/>
            </p:cNvSpPr>
            <p:nvPr/>
          </p:nvSpPr>
          <p:spPr bwMode="auto">
            <a:xfrm>
              <a:off x="992668" y="4327726"/>
              <a:ext cx="248332" cy="49666"/>
            </a:xfrm>
            <a:custGeom>
              <a:avLst/>
              <a:gdLst>
                <a:gd name="T0" fmla="*/ 2147483647 w 1200"/>
                <a:gd name="T1" fmla="*/ 0 h 240"/>
                <a:gd name="T2" fmla="*/ 2147483647 w 1200"/>
                <a:gd name="T3" fmla="*/ 0 h 240"/>
                <a:gd name="T4" fmla="*/ 2147483647 w 1200"/>
                <a:gd name="T5" fmla="*/ 2147483647 h 240"/>
                <a:gd name="T6" fmla="*/ 2147483647 w 1200"/>
                <a:gd name="T7" fmla="*/ 2147483647 h 240"/>
                <a:gd name="T8" fmla="*/ 2147483647 w 1200"/>
                <a:gd name="T9" fmla="*/ 2147483647 h 240"/>
                <a:gd name="T10" fmla="*/ 2147483647 w 1200"/>
                <a:gd name="T11" fmla="*/ 2147483647 h 240"/>
                <a:gd name="T12" fmla="*/ 2147483647 w 1200"/>
                <a:gd name="T13" fmla="*/ 2147483647 h 240"/>
                <a:gd name="T14" fmla="*/ 2147483647 w 1200"/>
                <a:gd name="T15" fmla="*/ 2147483647 h 240"/>
                <a:gd name="T16" fmla="*/ 2147483647 w 1200"/>
                <a:gd name="T17" fmla="*/ 2147483647 h 240"/>
                <a:gd name="T18" fmla="*/ 2147483647 w 1200"/>
                <a:gd name="T19" fmla="*/ 2147483647 h 240"/>
                <a:gd name="T20" fmla="*/ 2147483647 w 1200"/>
                <a:gd name="T21" fmla="*/ 2147483647 h 240"/>
                <a:gd name="T22" fmla="*/ 2147483647 w 1200"/>
                <a:gd name="T23" fmla="*/ 2147483647 h 240"/>
                <a:gd name="T24" fmla="*/ 2147483647 w 1200"/>
                <a:gd name="T25" fmla="*/ 2147483647 h 240"/>
                <a:gd name="T26" fmla="*/ 2147483647 w 1200"/>
                <a:gd name="T27" fmla="*/ 2147483647 h 240"/>
                <a:gd name="T28" fmla="*/ 2147483647 w 1200"/>
                <a:gd name="T29" fmla="*/ 2147483647 h 240"/>
                <a:gd name="T30" fmla="*/ 2147483647 w 1200"/>
                <a:gd name="T31" fmla="*/ 2147483647 h 240"/>
                <a:gd name="T32" fmla="*/ 2147483647 w 1200"/>
                <a:gd name="T33" fmla="*/ 2147483647 h 240"/>
                <a:gd name="T34" fmla="*/ 2147483647 w 1200"/>
                <a:gd name="T35" fmla="*/ 2147483647 h 240"/>
                <a:gd name="T36" fmla="*/ 2147483647 w 1200"/>
                <a:gd name="T37" fmla="*/ 2147483647 h 240"/>
                <a:gd name="T38" fmla="*/ 2147483647 w 1200"/>
                <a:gd name="T39" fmla="*/ 2147483647 h 240"/>
                <a:gd name="T40" fmla="*/ 2147483647 w 1200"/>
                <a:gd name="T41" fmla="*/ 2147483647 h 240"/>
                <a:gd name="T42" fmla="*/ 2147483647 w 1200"/>
                <a:gd name="T43" fmla="*/ 2147483647 h 240"/>
                <a:gd name="T44" fmla="*/ 2147483647 w 1200"/>
                <a:gd name="T45" fmla="*/ 2147483647 h 240"/>
                <a:gd name="T46" fmla="*/ 0 w 1200"/>
                <a:gd name="T47" fmla="*/ 2147483647 h 240"/>
                <a:gd name="T48" fmla="*/ 2147483647 w 1200"/>
                <a:gd name="T49" fmla="*/ 2147483647 h 240"/>
                <a:gd name="T50" fmla="*/ 2147483647 w 1200"/>
                <a:gd name="T51" fmla="*/ 2147483647 h 240"/>
                <a:gd name="T52" fmla="*/ 2147483647 w 1200"/>
                <a:gd name="T53" fmla="*/ 2147483647 h 240"/>
                <a:gd name="T54" fmla="*/ 2147483647 w 1200"/>
                <a:gd name="T55" fmla="*/ 2147483647 h 240"/>
                <a:gd name="T56" fmla="*/ 2147483647 w 1200"/>
                <a:gd name="T57" fmla="*/ 2147483647 h 240"/>
                <a:gd name="T58" fmla="*/ 2147483647 w 1200"/>
                <a:gd name="T59" fmla="*/ 2147483647 h 240"/>
                <a:gd name="T60" fmla="*/ 2147483647 w 1200"/>
                <a:gd name="T61" fmla="*/ 0 h 24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200"/>
                <a:gd name="T94" fmla="*/ 0 h 240"/>
                <a:gd name="T95" fmla="*/ 1200 w 1200"/>
                <a:gd name="T96" fmla="*/ 240 h 240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200" h="240">
                  <a:moveTo>
                    <a:pt x="120" y="0"/>
                  </a:moveTo>
                  <a:lnTo>
                    <a:pt x="1080" y="0"/>
                  </a:lnTo>
                  <a:lnTo>
                    <a:pt x="1109" y="3"/>
                  </a:lnTo>
                  <a:lnTo>
                    <a:pt x="1133" y="11"/>
                  </a:lnTo>
                  <a:lnTo>
                    <a:pt x="1156" y="26"/>
                  </a:lnTo>
                  <a:lnTo>
                    <a:pt x="1174" y="45"/>
                  </a:lnTo>
                  <a:lnTo>
                    <a:pt x="1188" y="67"/>
                  </a:lnTo>
                  <a:lnTo>
                    <a:pt x="1197" y="92"/>
                  </a:lnTo>
                  <a:lnTo>
                    <a:pt x="1200" y="119"/>
                  </a:lnTo>
                  <a:lnTo>
                    <a:pt x="1197" y="147"/>
                  </a:lnTo>
                  <a:lnTo>
                    <a:pt x="1188" y="173"/>
                  </a:lnTo>
                  <a:lnTo>
                    <a:pt x="1174" y="195"/>
                  </a:lnTo>
                  <a:lnTo>
                    <a:pt x="1156" y="214"/>
                  </a:lnTo>
                  <a:lnTo>
                    <a:pt x="1133" y="227"/>
                  </a:lnTo>
                  <a:lnTo>
                    <a:pt x="1109" y="236"/>
                  </a:lnTo>
                  <a:lnTo>
                    <a:pt x="1080" y="240"/>
                  </a:lnTo>
                  <a:lnTo>
                    <a:pt x="120" y="240"/>
                  </a:lnTo>
                  <a:lnTo>
                    <a:pt x="93" y="236"/>
                  </a:lnTo>
                  <a:lnTo>
                    <a:pt x="67" y="227"/>
                  </a:lnTo>
                  <a:lnTo>
                    <a:pt x="45" y="214"/>
                  </a:lnTo>
                  <a:lnTo>
                    <a:pt x="26" y="195"/>
                  </a:lnTo>
                  <a:lnTo>
                    <a:pt x="12" y="173"/>
                  </a:lnTo>
                  <a:lnTo>
                    <a:pt x="4" y="147"/>
                  </a:lnTo>
                  <a:lnTo>
                    <a:pt x="0" y="119"/>
                  </a:lnTo>
                  <a:lnTo>
                    <a:pt x="4" y="92"/>
                  </a:lnTo>
                  <a:lnTo>
                    <a:pt x="12" y="67"/>
                  </a:lnTo>
                  <a:lnTo>
                    <a:pt x="26" y="45"/>
                  </a:lnTo>
                  <a:lnTo>
                    <a:pt x="45" y="26"/>
                  </a:lnTo>
                  <a:lnTo>
                    <a:pt x="67" y="11"/>
                  </a:lnTo>
                  <a:lnTo>
                    <a:pt x="93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19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"/>
          <a:stretch/>
        </p:blipFill>
        <p:spPr>
          <a:xfrm>
            <a:off x="50800" y="2077512"/>
            <a:ext cx="9854406" cy="4417476"/>
          </a:xfrm>
          <a:prstGeom prst="rect">
            <a:avLst/>
          </a:prstGeom>
        </p:spPr>
      </p:pic>
      <p:sp>
        <p:nvSpPr>
          <p:cNvPr id="18434" name="Дата 1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mtClean="0"/>
              <a:t>СТРАХОВОЕ ОБЩЕСТВО РЕСО-ГАРАНТИЯ • ОСНОВАНО В 1991 ГОДУ</a:t>
            </a:r>
          </a:p>
        </p:txBody>
      </p:sp>
      <p:sp>
        <p:nvSpPr>
          <p:cNvPr id="19459" name="Номер слайда 2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8F98C41-33AE-4A0E-86A7-DDBCEB8A2917}" type="slidenum">
              <a:rPr lang="ru-RU" altLang="ru-RU" smtClean="0">
                <a:solidFill>
                  <a:srgbClr val="009639"/>
                </a:solidFill>
              </a:rPr>
              <a:pPr/>
              <a:t>9</a:t>
            </a:fld>
            <a:endParaRPr lang="ru-RU" altLang="ru-RU" smtClean="0">
              <a:solidFill>
                <a:srgbClr val="009639"/>
              </a:solidFill>
            </a:endParaRPr>
          </a:p>
        </p:txBody>
      </p:sp>
      <p:sp>
        <p:nvSpPr>
          <p:cNvPr id="19460" name="Заголовок 4"/>
          <p:cNvSpPr>
            <a:spLocks noGrp="1"/>
          </p:cNvSpPr>
          <p:nvPr>
            <p:ph type="title"/>
          </p:nvPr>
        </p:nvSpPr>
        <p:spPr>
          <a:xfrm>
            <a:off x="539750" y="882650"/>
            <a:ext cx="8915400" cy="276225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ПОРТФЕЛЬ РЕСО-ГАРАНТИЯ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539750" y="1419225"/>
            <a:ext cx="8824913" cy="539750"/>
          </a:xfrm>
          <a:prstGeom prst="roundRect">
            <a:avLst>
              <a:gd name="adj" fmla="val 140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бъект 6"/>
          <p:cNvSpPr txBox="1">
            <a:spLocks/>
          </p:cNvSpPr>
          <p:nvPr/>
        </p:nvSpPr>
        <p:spPr>
          <a:xfrm>
            <a:off x="654050" y="1468438"/>
            <a:ext cx="8710613" cy="42068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20" dirty="0">
                <a:solidFill>
                  <a:schemeClr val="bg1"/>
                </a:solidFill>
              </a:rPr>
              <a:t>Стабильность </a:t>
            </a:r>
            <a:r>
              <a:rPr lang="ru-RU" spc="-20" dirty="0" smtClean="0">
                <a:solidFill>
                  <a:schemeClr val="bg1"/>
                </a:solidFill>
              </a:rPr>
              <a:t>компании обеспечивается сбалансированным портфелем договоров, близким по структуре </a:t>
            </a:r>
          </a:p>
          <a:p>
            <a:pPr fontAlgn="auto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pc="-20" dirty="0" smtClean="0">
                <a:solidFill>
                  <a:schemeClr val="bg1"/>
                </a:solidFill>
              </a:rPr>
              <a:t>к портфелю страхового рынка в целом </a:t>
            </a:r>
            <a:endParaRPr lang="ru-RU" spc="-20" dirty="0">
              <a:solidFill>
                <a:schemeClr val="bg1"/>
              </a:solidFill>
            </a:endParaRPr>
          </a:p>
        </p:txBody>
      </p:sp>
      <p:sp>
        <p:nvSpPr>
          <p:cNvPr id="18439" name="Нижний колонтитул 3"/>
          <p:cNvSpPr>
            <a:spLocks noGrp="1"/>
          </p:cNvSpPr>
          <p:nvPr>
            <p:ph type="ftr" sz="quarter" idx="12"/>
          </p:nvPr>
        </p:nvSpPr>
        <p:spPr bwMode="auto">
          <a:xfrm>
            <a:off x="539750" y="215900"/>
            <a:ext cx="3714750" cy="276225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u="none" smtClean="0">
                <a:cs typeface="Arial" charset="0"/>
              </a:rPr>
              <a:t>О КОМПАНИИ: РЕЙТИНГИ И ФИНАНСОВЫЕ ПОКАЗАТЕЛИ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РЕСО ЦВЕТА">
      <a:dk1>
        <a:srgbClr val="000000"/>
      </a:dk1>
      <a:lt1>
        <a:srgbClr val="FFFFFF"/>
      </a:lt1>
      <a:dk2>
        <a:srgbClr val="009639"/>
      </a:dk2>
      <a:lt2>
        <a:srgbClr val="FFFFFF"/>
      </a:lt2>
      <a:accent1>
        <a:srgbClr val="007A33"/>
      </a:accent1>
      <a:accent2>
        <a:srgbClr val="009639"/>
      </a:accent2>
      <a:accent3>
        <a:srgbClr val="43B02A"/>
      </a:accent3>
      <a:accent4>
        <a:srgbClr val="A2E4B8"/>
      </a:accent4>
      <a:accent5>
        <a:srgbClr val="6CACE4"/>
      </a:accent5>
      <a:accent6>
        <a:srgbClr val="FE5000"/>
      </a:accent6>
      <a:hlink>
        <a:srgbClr val="0000FF"/>
      </a:hlink>
      <a:folHlink>
        <a:srgbClr val="800080"/>
      </a:folHlink>
    </a:clrScheme>
    <a:fontScheme name="РЕСО_шрифт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19447</TotalTime>
  <Words>2574</Words>
  <Application>Microsoft Office PowerPoint</Application>
  <PresentationFormat>Лист A4 (210x297 мм)</PresentationFormat>
  <Paragraphs>571</Paragraphs>
  <Slides>26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РУКОВОДСТВО КОМПАНИИ</vt:lpstr>
      <vt:lpstr>ФЕДЕРАЛЬНАЯ КОМПАНИЯ</vt:lpstr>
      <vt:lpstr>ПРИЗНАННЫЙ ЛИДЕР СТРАХОВОГО РЫНКА</vt:lpstr>
      <vt:lpstr>СБОРЫ ПРЕМИЙ И ВЫПЛАТЫ*</vt:lpstr>
      <vt:lpstr>ФИНАНСОВЫЕ ПОКАЗАТЕЛИ ДЕЯТЕЛЬНОСТИ*</vt:lpstr>
      <vt:lpstr>ПОРТФЕЛЬ РЕСО-ГАРАНТИЯ</vt:lpstr>
      <vt:lpstr>ПОРТФЕЛЬ РЕСО-ГАРАНТИЯ</vt:lpstr>
      <vt:lpstr>РЕСО-ГАРАНТИЯ – ОДИН ИЗ ЛИДЕРОВ СТРАХОВОГО РЫНКА*</vt:lpstr>
      <vt:lpstr>РЕСО-ГАРАНТИЯ – ОДИН ИЗ ЛИДЕРОВ СТРАХОВОГО РЫНКА*</vt:lpstr>
      <vt:lpstr>ЦЕНТР ПРОФЕССИОНАЛЬНОЙ ПОДГОТОВКИ СТРАХОВЫХ АГЕНТОВ  «ШКОЛА РЕСО»</vt:lpstr>
      <vt:lpstr>СОВРЕМЕННЫЕ IT- И КОММУНИКАЦИОННЫЕ ТЕХНОЛОГИИ</vt:lpstr>
      <vt:lpstr>СОВРЕМЕННЫЕ IT- И КОММУНИКАЦИОННЫЕ ТЕХНОЛОГИИ</vt:lpstr>
      <vt:lpstr>СОВРЕМЕННЫЕ IT- И КОММУНИКАЦИОННЫЕ ТЕХНОЛОГИИ</vt:lpstr>
      <vt:lpstr>СОТРУДНИЧЕСТВО РЕСО-ГАРАНТИЯ И AXA</vt:lpstr>
      <vt:lpstr>Презентация PowerPoint</vt:lpstr>
      <vt:lpstr>Презентация PowerPoint</vt:lpstr>
      <vt:lpstr>КЛИЕНТЫ И ПАРТНЕРЫ</vt:lpstr>
      <vt:lpstr>ЧЛЕНСТВО В АССОЦИАЦИЯХ И СОЮЗАХ</vt:lpstr>
      <vt:lpstr>КОРПОРАТИВНОЕ УПРАВЛЕНИЕ</vt:lpstr>
      <vt:lpstr>ИНФОРМАЦИОННАЯ ПОЛИТИКА. КОРПОРАТИВНЫЕ СМИ</vt:lpstr>
      <vt:lpstr>ОФИЦИАЛЬНЫЙ САЙТ WWW.RESO.RU</vt:lpstr>
      <vt:lpstr>СОЦИАЛЬНАЯ ОТВЕТСТВЕННОСТЬ</vt:lpstr>
      <vt:lpstr>СТРУКТУРА ГРУППЫ КОМПАНИЙ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 Г. Бутов</dc:creator>
  <cp:lastModifiedBy>Андрей Г. Бутов</cp:lastModifiedBy>
  <cp:revision>691</cp:revision>
  <cp:lastPrinted>2021-05-24T12:56:46Z</cp:lastPrinted>
  <dcterms:created xsi:type="dcterms:W3CDTF">2020-02-20T13:24:33Z</dcterms:created>
  <dcterms:modified xsi:type="dcterms:W3CDTF">2021-06-01T12:42:41Z</dcterms:modified>
</cp:coreProperties>
</file>